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79" r:id="rId3"/>
    <p:sldId id="306" r:id="rId4"/>
    <p:sldId id="282" r:id="rId5"/>
    <p:sldId id="261" r:id="rId6"/>
    <p:sldId id="307" r:id="rId7"/>
    <p:sldId id="277" r:id="rId8"/>
    <p:sldId id="308" r:id="rId9"/>
    <p:sldId id="309" r:id="rId10"/>
    <p:sldId id="310" r:id="rId11"/>
    <p:sldId id="283" r:id="rId12"/>
    <p:sldId id="284" r:id="rId13"/>
    <p:sldId id="291" r:id="rId14"/>
    <p:sldId id="294" r:id="rId15"/>
    <p:sldId id="290" r:id="rId16"/>
    <p:sldId id="311" r:id="rId17"/>
    <p:sldId id="297" r:id="rId18"/>
    <p:sldId id="296" r:id="rId19"/>
    <p:sldId id="312" r:id="rId20"/>
    <p:sldId id="313" r:id="rId21"/>
    <p:sldId id="300" r:id="rId22"/>
    <p:sldId id="314" r:id="rId23"/>
    <p:sldId id="270" r:id="rId24"/>
    <p:sldId id="271" r:id="rId25"/>
    <p:sldId id="295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76" autoAdjust="0"/>
  </p:normalViewPr>
  <p:slideViewPr>
    <p:cSldViewPr snapToGrid="0">
      <p:cViewPr varScale="1">
        <p:scale>
          <a:sx n="94" d="100"/>
          <a:sy n="94" d="100"/>
        </p:scale>
        <p:origin x="84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B5AB1C-F0D7-4ED0-9ADB-31FD8B900E43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D0EB5F-7F81-4850-9977-F6696B3EA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76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3657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2C41A-C02C-4303-BC14-B47E8C832BE8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8623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616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7903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F13AE-6620-4DAB-BE6F-6FA101B9C22C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B3996-2C9F-4EFC-B0AF-6A0E7A7132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814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F13AE-6620-4DAB-BE6F-6FA101B9C22C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B3996-2C9F-4EFC-B0AF-6A0E7A7132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716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F13AE-6620-4DAB-BE6F-6FA101B9C22C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B3996-2C9F-4EFC-B0AF-6A0E7A7132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064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F13AE-6620-4DAB-BE6F-6FA101B9C22C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B3996-2C9F-4EFC-B0AF-6A0E7A7132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325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F13AE-6620-4DAB-BE6F-6FA101B9C22C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B3996-2C9F-4EFC-B0AF-6A0E7A7132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641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F13AE-6620-4DAB-BE6F-6FA101B9C22C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B3996-2C9F-4EFC-B0AF-6A0E7A7132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633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F13AE-6620-4DAB-BE6F-6FA101B9C22C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B3996-2C9F-4EFC-B0AF-6A0E7A7132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584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F13AE-6620-4DAB-BE6F-6FA101B9C22C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B3996-2C9F-4EFC-B0AF-6A0E7A7132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478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F13AE-6620-4DAB-BE6F-6FA101B9C22C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B3996-2C9F-4EFC-B0AF-6A0E7A7132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850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F13AE-6620-4DAB-BE6F-6FA101B9C22C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B3996-2C9F-4EFC-B0AF-6A0E7A7132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689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F13AE-6620-4DAB-BE6F-6FA101B9C22C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B3996-2C9F-4EFC-B0AF-6A0E7A7132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747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F13AE-6620-4DAB-BE6F-6FA101B9C22C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B3996-2C9F-4EFC-B0AF-6A0E7A7132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7151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arbara.soukup@univie.ac.at" TargetMode="External"/><Relationship Id="rId2" Type="http://schemas.openxmlformats.org/officeDocument/2006/relationships/hyperlink" Target="mailto:Jessica.Iubini-Hampton@liverpool.ac.uk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youtu.be/3BOGCP9mjv0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8294908-8B00-4F58-BBBA-20F71A40AA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364C879-1404-4203-8E9D-CC5DE0A621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4617302-4B0D-4351-A6BB-6F0930D943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DA2C7802-C2E0-4218-8F89-8DD7CCD2CD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6D7111A-21E5-4EE9-8A78-10E5530F01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A3969E80-A77B-49FC-9122-D89AFD5EE1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849CA57-76BD-4CF2-80BA-D7A46A01B7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35E9085E-E730-4768-83D4-6CB7E98971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973272FE-A474-4CAE-8CA2-BCC8B476C3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814B368-2526-4A5B-A77B-0C956470C5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22596" y="4487749"/>
            <a:ext cx="4346807" cy="1196541"/>
          </a:xfrm>
          <a:noFill/>
        </p:spPr>
        <p:txBody>
          <a:bodyPr>
            <a:normAutofit/>
          </a:bodyPr>
          <a:lstStyle/>
          <a:p>
            <a:r>
              <a:rPr lang="en-GB" sz="1600" dirty="0" smtClean="0">
                <a:solidFill>
                  <a:srgbClr val="080808"/>
                </a:solidFill>
              </a:rPr>
              <a:t>Jessica </a:t>
            </a:r>
            <a:r>
              <a:rPr lang="en-GB" sz="1600" dirty="0" err="1">
                <a:solidFill>
                  <a:srgbClr val="080808"/>
                </a:solidFill>
              </a:rPr>
              <a:t>Iubini</a:t>
            </a:r>
            <a:r>
              <a:rPr lang="en-GB" sz="1600" dirty="0">
                <a:solidFill>
                  <a:srgbClr val="080808"/>
                </a:solidFill>
              </a:rPr>
              <a:t>-Hampton (University of Liverpool</a:t>
            </a:r>
            <a:r>
              <a:rPr lang="en-GB" sz="1600" dirty="0" smtClean="0">
                <a:solidFill>
                  <a:srgbClr val="080808"/>
                </a:solidFill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GB" sz="1200" dirty="0" smtClean="0">
                <a:solidFill>
                  <a:srgbClr val="080808"/>
                </a:solidFill>
                <a:hlinkClick r:id="rId2"/>
              </a:rPr>
              <a:t>Jessica.Iubini-Hampton@liverpool.ac.uk</a:t>
            </a:r>
            <a:r>
              <a:rPr lang="en-GB" sz="1400" dirty="0" smtClean="0">
                <a:solidFill>
                  <a:srgbClr val="080808"/>
                </a:solidFill>
              </a:rPr>
              <a:t> </a:t>
            </a:r>
            <a:endParaRPr lang="en-GB" sz="1400" dirty="0">
              <a:solidFill>
                <a:srgbClr val="080808"/>
              </a:solidFill>
            </a:endParaRPr>
          </a:p>
          <a:p>
            <a:pPr>
              <a:spcBef>
                <a:spcPts val="1200"/>
              </a:spcBef>
            </a:pPr>
            <a:r>
              <a:rPr lang="en-GB" sz="1600" dirty="0">
                <a:solidFill>
                  <a:srgbClr val="080808"/>
                </a:solidFill>
              </a:rPr>
              <a:t>Barbara Soukup (University of Vienna</a:t>
            </a:r>
            <a:r>
              <a:rPr lang="en-GB" sz="1600" dirty="0" smtClean="0">
                <a:solidFill>
                  <a:srgbClr val="080808"/>
                </a:solidFill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GB" sz="1200" dirty="0" smtClean="0">
                <a:solidFill>
                  <a:srgbClr val="080808"/>
                </a:solidFill>
                <a:hlinkClick r:id="rId3"/>
              </a:rPr>
              <a:t>barbara.soukup@univie.ac.at</a:t>
            </a:r>
            <a:r>
              <a:rPr lang="en-GB" sz="1200" dirty="0" smtClean="0">
                <a:solidFill>
                  <a:srgbClr val="080808"/>
                </a:solidFill>
              </a:rPr>
              <a:t> </a:t>
            </a:r>
            <a:endParaRPr lang="en-GB" sz="1200" dirty="0">
              <a:solidFill>
                <a:srgbClr val="080808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473ADA-FBB7-41D7-A8EB-5DEB3D8B9E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65733" y="2086419"/>
            <a:ext cx="5782716" cy="2150719"/>
          </a:xfrm>
          <a:noFill/>
        </p:spPr>
        <p:txBody>
          <a:bodyPr anchor="ctr">
            <a:normAutofit/>
          </a:bodyPr>
          <a:lstStyle/>
          <a:p>
            <a:r>
              <a:rPr lang="en-GB" sz="2800" b="1" dirty="0">
                <a:solidFill>
                  <a:srgbClr val="080808"/>
                </a:solidFill>
              </a:rPr>
              <a:t>Traumatic crises as revaluation opportunities for stigmatized varieties: </a:t>
            </a:r>
            <a:r>
              <a:rPr lang="en-GB" sz="2800" dirty="0">
                <a:solidFill>
                  <a:srgbClr val="080808"/>
                </a:solidFill>
              </a:rPr>
              <a:t/>
            </a:r>
            <a:br>
              <a:rPr lang="en-GB" sz="2800" dirty="0">
                <a:solidFill>
                  <a:srgbClr val="080808"/>
                </a:solidFill>
              </a:rPr>
            </a:br>
            <a:r>
              <a:rPr lang="en-GB" sz="2800" i="1" dirty="0">
                <a:solidFill>
                  <a:srgbClr val="080808"/>
                </a:solidFill>
              </a:rPr>
              <a:t>Maintaining strength and a sense of community with Emilian and Viennese 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E07981EA-05A6-437C-88D7-B377B92B03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15E3C750-986E-4769-B1AE-49289FBEE7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467" y="523879"/>
            <a:ext cx="682234" cy="6822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38148" y="712596"/>
            <a:ext cx="17145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8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22" y="132080"/>
            <a:ext cx="10515600" cy="999808"/>
          </a:xfrm>
        </p:spPr>
        <p:txBody>
          <a:bodyPr/>
          <a:lstStyle/>
          <a:p>
            <a:pPr algn="ctr"/>
            <a:r>
              <a:rPr lang="en-US" dirty="0" smtClean="0"/>
              <a:t>Doing community through Emilian (II)</a:t>
            </a:r>
            <a:endParaRPr lang="en-US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1068199" y="1393371"/>
            <a:ext cx="9602245" cy="4876296"/>
            <a:chOff x="302877" y="534412"/>
            <a:chExt cx="11579490" cy="5880398"/>
          </a:xfrm>
        </p:grpSpPr>
        <p:sp>
          <p:nvSpPr>
            <p:cNvPr id="6" name="Rectangle 5"/>
            <p:cNvSpPr/>
            <p:nvPr/>
          </p:nvSpPr>
          <p:spPr>
            <a:xfrm>
              <a:off x="302877" y="534412"/>
              <a:ext cx="11579490" cy="588039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Content Placeholder 5" descr="Text&#10;&#10;Description automatically generated">
              <a:extLst>
                <a:ext uri="{FF2B5EF4-FFF2-40B4-BE49-F238E27FC236}">
                  <a16:creationId xmlns:a16="http://schemas.microsoft.com/office/drawing/2014/main" xmlns="" id="{96283AA7-50C8-492A-8477-14271F8E2C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786" b="8046"/>
            <a:stretch/>
          </p:blipFill>
          <p:spPr>
            <a:xfrm>
              <a:off x="1346841" y="740329"/>
              <a:ext cx="4170731" cy="5120540"/>
            </a:xfrm>
            <a:prstGeom prst="rect">
              <a:avLst/>
            </a:prstGeom>
          </p:spPr>
        </p:pic>
        <p:pic>
          <p:nvPicPr>
            <p:cNvPr id="8" name="Picture 7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xmlns="" id="{113233E8-96D3-4979-AE93-7A93B3DC7B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21" r="82" b="27323"/>
            <a:stretch/>
          </p:blipFill>
          <p:spPr>
            <a:xfrm>
              <a:off x="6379835" y="741669"/>
              <a:ext cx="4276600" cy="514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444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30EBE2-5ABA-4E94-9BB5-399636F10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" y="1825625"/>
            <a:ext cx="9941560" cy="480218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GB" dirty="0" smtClean="0"/>
              <a:t>Local language: Emilian (ancestral)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External </a:t>
            </a:r>
            <a:r>
              <a:rPr lang="en-GB" dirty="0"/>
              <a:t>factors: </a:t>
            </a:r>
            <a:r>
              <a:rPr lang="en-GB" dirty="0">
                <a:highlight>
                  <a:srgbClr val="0000FF"/>
                </a:highlight>
              </a:rPr>
              <a:t>pandemic</a:t>
            </a:r>
            <a:r>
              <a:rPr lang="en-GB" dirty="0"/>
              <a:t>, death, uncertainty, livelihoods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General spirit</a:t>
            </a:r>
            <a:r>
              <a:rPr lang="en-GB" dirty="0"/>
              <a:t>: fear, hope, recovery</a:t>
            </a:r>
          </a:p>
          <a:p>
            <a:pPr>
              <a:lnSpc>
                <a:spcPct val="150000"/>
              </a:lnSpc>
              <a:tabLst>
                <a:tab pos="2330450" algn="l"/>
              </a:tabLst>
            </a:pPr>
            <a:r>
              <a:rPr lang="en-GB" dirty="0"/>
              <a:t>Local collectives: “</a:t>
            </a:r>
            <a:r>
              <a:rPr lang="en-GB" dirty="0" err="1"/>
              <a:t>stam</a:t>
            </a:r>
            <a:r>
              <a:rPr lang="en-GB" dirty="0"/>
              <a:t> </a:t>
            </a:r>
            <a:r>
              <a:rPr lang="en-GB" dirty="0" err="1"/>
              <a:t>sò</a:t>
            </a:r>
            <a:r>
              <a:rPr lang="en-GB" dirty="0"/>
              <a:t> da </a:t>
            </a:r>
            <a:r>
              <a:rPr lang="en-GB" dirty="0" err="1"/>
              <a:t>dòs</a:t>
            </a:r>
            <a:r>
              <a:rPr lang="en-GB" dirty="0"/>
              <a:t>” (</a:t>
            </a:r>
            <a:r>
              <a:rPr lang="en-GB" dirty="0">
                <a:highlight>
                  <a:srgbClr val="0000FF"/>
                </a:highlight>
              </a:rPr>
              <a:t>grass-root</a:t>
            </a:r>
            <a:r>
              <a:rPr lang="en-GB" dirty="0"/>
              <a:t>), local institutions (</a:t>
            </a:r>
            <a:r>
              <a:rPr lang="en-GB" dirty="0">
                <a:highlight>
                  <a:srgbClr val="0000FF"/>
                </a:highlight>
              </a:rPr>
              <a:t>endorsing</a:t>
            </a:r>
            <a:r>
              <a:rPr lang="en-GB" dirty="0"/>
              <a:t>), </a:t>
            </a:r>
            <a:r>
              <a:rPr lang="en-GB" dirty="0" smtClean="0"/>
              <a:t>	charity </a:t>
            </a:r>
            <a:r>
              <a:rPr lang="en-GB" dirty="0"/>
              <a:t>practices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Local habitus</a:t>
            </a:r>
            <a:r>
              <a:rPr lang="en-GB" dirty="0"/>
              <a:t>: abandonment from the State, fencing for oneself</a:t>
            </a:r>
          </a:p>
          <a:p>
            <a:pPr>
              <a:lnSpc>
                <a:spcPct val="150000"/>
              </a:lnSpc>
            </a:pPr>
            <a:r>
              <a:rPr lang="en-GB" dirty="0"/>
              <a:t>Language attitudes: family, domestic </a:t>
            </a:r>
            <a:r>
              <a:rPr lang="en-GB" dirty="0" smtClean="0"/>
              <a:t>domain, no-frills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Local </a:t>
            </a:r>
            <a:r>
              <a:rPr lang="en-GB" dirty="0" smtClean="0"/>
              <a:t>culture: </a:t>
            </a:r>
            <a:r>
              <a:rPr lang="en-GB" dirty="0"/>
              <a:t>local businesses, </a:t>
            </a:r>
            <a:r>
              <a:rPr lang="en-GB" dirty="0" smtClean="0"/>
              <a:t>history of the region</a:t>
            </a:r>
            <a:endParaRPr lang="en-GB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98120" y="100965"/>
            <a:ext cx="9443720" cy="1724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Doing community through Emilian – </a:t>
            </a:r>
            <a:br>
              <a:rPr lang="en-US" dirty="0" smtClean="0"/>
            </a:br>
            <a:r>
              <a:rPr lang="en-US" sz="3200" dirty="0" smtClean="0"/>
              <a:t>Salient discourses cycling through the moment of social action:</a:t>
            </a:r>
            <a:endParaRPr lang="en-US" sz="3200" dirty="0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xmlns="" id="{96283AA7-50C8-492A-8477-14271F8E2C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86" b="8046"/>
          <a:stretch/>
        </p:blipFill>
        <p:spPr>
          <a:xfrm>
            <a:off x="10341728" y="0"/>
            <a:ext cx="1850272" cy="2275200"/>
          </a:xfrm>
          <a:prstGeom prst="rect">
            <a:avLst/>
          </a:prstGeom>
        </p:spPr>
      </p:pic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113233E8-96D3-4979-AE93-7A93B3DC7B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" r="82" b="27323"/>
          <a:stretch/>
        </p:blipFill>
        <p:spPr>
          <a:xfrm>
            <a:off x="10341728" y="2275200"/>
            <a:ext cx="1890354" cy="227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91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9EE47A-5EC9-4B6E-967A-357D5273E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second case study: Viennese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511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ontent Placeholder 2"/>
          <p:cNvSpPr txBox="1">
            <a:spLocks/>
          </p:cNvSpPr>
          <p:nvPr/>
        </p:nvSpPr>
        <p:spPr>
          <a:xfrm>
            <a:off x="113562" y="1067509"/>
            <a:ext cx="5553186" cy="21977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Viennese: an eastern </a:t>
            </a:r>
            <a:r>
              <a:rPr lang="en-US" dirty="0" smtClean="0"/>
              <a:t>Central </a:t>
            </a:r>
            <a:r>
              <a:rPr lang="en-US" dirty="0" smtClean="0"/>
              <a:t>Bavarian-Austrian dialect of German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Enregisterment based on its locality and history (capital city), some lexical features (borrowings, swear words) and language attitudes: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258560" y="178257"/>
            <a:ext cx="5750946" cy="3357423"/>
            <a:chOff x="2061414" y="2843408"/>
            <a:chExt cx="6083558" cy="3719378"/>
          </a:xfrm>
        </p:grpSpPr>
        <p:grpSp>
          <p:nvGrpSpPr>
            <p:cNvPr id="2" name="Group 1"/>
            <p:cNvGrpSpPr>
              <a:grpSpLocks noChangeAspect="1"/>
            </p:cNvGrpSpPr>
            <p:nvPr/>
          </p:nvGrpSpPr>
          <p:grpSpPr>
            <a:xfrm>
              <a:off x="2061414" y="2843408"/>
              <a:ext cx="6083558" cy="3719378"/>
              <a:chOff x="640741" y="999523"/>
              <a:chExt cx="7413586" cy="4532533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640741" y="999523"/>
                <a:ext cx="7413586" cy="4532533"/>
                <a:chOff x="1781689" y="1124200"/>
                <a:chExt cx="7413586" cy="4532533"/>
              </a:xfrm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1781689" y="1124200"/>
                  <a:ext cx="7413586" cy="4532533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781689" y="1318537"/>
                  <a:ext cx="7087263" cy="3817077"/>
                </a:xfrm>
                <a:prstGeom prst="rect">
                  <a:avLst/>
                </a:prstGeom>
              </p:spPr>
            </p:pic>
          </p:grpSp>
          <p:sp>
            <p:nvSpPr>
              <p:cNvPr id="63" name="dioe|rede">
                <a:extLst>
                  <a:ext uri="{FF2B5EF4-FFF2-40B4-BE49-F238E27FC236}">
                    <a16:creationId xmlns="" xmlns:a16="http://schemas.microsoft.com/office/drawing/2014/main" id="{2FADFFC5-3915-4113-AC1D-BF5D3C2CB9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8501" y="5335903"/>
                <a:ext cx="3639033" cy="16798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xtLst/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normAutofit fontScale="85000" lnSpcReduction="20000"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de-DE" altLang="de-DE" sz="1200" dirty="0">
                    <a:solidFill>
                      <a:sysClr val="windowText" lastClr="000000"/>
                    </a:solidFill>
                    <a:latin typeface="Trebuchet MS" panose="020B0603020202020204" pitchFamily="34" charset="0"/>
                  </a:rPr>
                  <a:t> CC-BY-SA M. Seltmann dioe.at | regionalsprache.de</a:t>
                </a:r>
              </a:p>
            </p:txBody>
          </p:sp>
        </p:grpSp>
        <p:sp>
          <p:nvSpPr>
            <p:cNvPr id="5" name="Down Arrow 4"/>
            <p:cNvSpPr>
              <a:spLocks noChangeAspect="1"/>
            </p:cNvSpPr>
            <p:nvPr/>
          </p:nvSpPr>
          <p:spPr>
            <a:xfrm rot="960000">
              <a:off x="7340262" y="3667237"/>
              <a:ext cx="112522" cy="322583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0FF7823B-E66C-4544-A922-C5BAB005392D}"/>
              </a:ext>
            </a:extLst>
          </p:cNvPr>
          <p:cNvSpPr txBox="1">
            <a:spLocks/>
          </p:cNvSpPr>
          <p:nvPr/>
        </p:nvSpPr>
        <p:spPr>
          <a:xfrm>
            <a:off x="320192" y="322210"/>
            <a:ext cx="5685229" cy="6148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 dirty="0" smtClean="0"/>
              <a:t>Background</a:t>
            </a:r>
            <a:endParaRPr lang="en-GB" sz="4000" dirty="0"/>
          </a:p>
        </p:txBody>
      </p:sp>
      <p:sp>
        <p:nvSpPr>
          <p:cNvPr id="8" name="Rectangle 7"/>
          <p:cNvSpPr/>
          <p:nvPr/>
        </p:nvSpPr>
        <p:spPr>
          <a:xfrm>
            <a:off x="-54271" y="3281368"/>
            <a:ext cx="11895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Consensually, the least-liked dialect of </a:t>
            </a:r>
            <a:br>
              <a:rPr lang="en-US" sz="2000" dirty="0" smtClean="0"/>
            </a:br>
            <a:r>
              <a:rPr lang="en-US" sz="2000" dirty="0" smtClean="0"/>
              <a:t>Austria, by Austrians; working class </a:t>
            </a:r>
            <a:r>
              <a:rPr lang="en-US" sz="1600" dirty="0" smtClean="0"/>
              <a:t>(</a:t>
            </a:r>
            <a:r>
              <a:rPr lang="en-US" sz="1600" dirty="0" err="1" smtClean="0"/>
              <a:t>Moosmüller</a:t>
            </a:r>
            <a:r>
              <a:rPr lang="en-US" sz="1600" dirty="0" smtClean="0"/>
              <a:t> 1991, </a:t>
            </a:r>
            <a:r>
              <a:rPr lang="en-US" sz="1600" dirty="0" err="1" smtClean="0"/>
              <a:t>Steinegger</a:t>
            </a:r>
            <a:r>
              <a:rPr lang="en-US" sz="1600" dirty="0" smtClean="0"/>
              <a:t> 1998)</a:t>
            </a:r>
            <a:endParaRPr lang="en-US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Central Bavarian-Austrian in general: +coarse, +emotional, +aggressive, +humorous </a:t>
            </a:r>
            <a:r>
              <a:rPr lang="en-US" sz="1600" dirty="0" smtClean="0"/>
              <a:t>(cf. Soukup in press)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113562" y="4601764"/>
            <a:ext cx="115602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</a:t>
            </a:r>
            <a:r>
              <a:rPr lang="en-US" sz="2400" dirty="0" smtClean="0"/>
              <a:t>onsiderable </a:t>
            </a:r>
            <a:r>
              <a:rPr lang="en-US" sz="2400" dirty="0"/>
              <a:t>dialect loss in urban areas, particularly in Vienna (Lenz 2019</a:t>
            </a:r>
            <a:r>
              <a:rPr lang="en-US" sz="24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language of public space and official interaction is </a:t>
            </a:r>
            <a:r>
              <a:rPr lang="en-US" sz="2400" dirty="0" smtClean="0"/>
              <a:t>standard </a:t>
            </a:r>
            <a:r>
              <a:rPr lang="en-GB" sz="2400" dirty="0" smtClean="0"/>
              <a:t>(no </a:t>
            </a:r>
            <a:r>
              <a:rPr lang="en-GB" sz="2400" dirty="0"/>
              <a:t>official </a:t>
            </a:r>
            <a:r>
              <a:rPr lang="en-GB" sz="2400" dirty="0" smtClean="0"/>
              <a:t>status for dialect</a:t>
            </a:r>
            <a:r>
              <a:rPr lang="en-GB" sz="2400" dirty="0"/>
              <a:t>/ Viennese</a:t>
            </a:r>
            <a:r>
              <a:rPr lang="en-GB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767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0959"/>
            <a:ext cx="10515600" cy="1325563"/>
          </a:xfrm>
        </p:spPr>
        <p:txBody>
          <a:bodyPr/>
          <a:lstStyle/>
          <a:p>
            <a:r>
              <a:rPr lang="en-US" dirty="0" smtClean="0"/>
              <a:t>The public 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1208"/>
            <a:ext cx="10515600" cy="512504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On November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, 2020, </a:t>
            </a:r>
            <a:r>
              <a:rPr lang="en-US" sz="2400" dirty="0" smtClean="0"/>
              <a:t>a </a:t>
            </a:r>
            <a:r>
              <a:rPr lang="en-US" sz="2400" dirty="0" smtClean="0"/>
              <a:t>lone terrorist with a machine gun opened fire in a highly frequented outdoor café area of </a:t>
            </a:r>
            <a:r>
              <a:rPr lang="en-US" sz="2400" dirty="0" smtClean="0"/>
              <a:t>downtown Vienna</a:t>
            </a:r>
            <a:r>
              <a:rPr lang="en-US" sz="2400" dirty="0" smtClean="0"/>
              <a:t>, killing four people and injuring </a:t>
            </a:r>
            <a:r>
              <a:rPr lang="en-US" sz="2400" dirty="0" smtClean="0"/>
              <a:t>many more, </a:t>
            </a:r>
            <a:r>
              <a:rPr lang="en-US" sz="2400" dirty="0" smtClean="0"/>
              <a:t>before being shot and killed by police.</a:t>
            </a:r>
          </a:p>
          <a:p>
            <a:r>
              <a:rPr lang="en-US" sz="2400" dirty="0" smtClean="0"/>
              <a:t>Immediately afterwards, a story </a:t>
            </a:r>
            <a:r>
              <a:rPr lang="en-US" sz="2400" dirty="0" smtClean="0"/>
              <a:t>broke about </a:t>
            </a:r>
            <a:r>
              <a:rPr lang="en-US" sz="2400" dirty="0" smtClean="0"/>
              <a:t>a video supposedly showing the </a:t>
            </a:r>
            <a:r>
              <a:rPr lang="en-US" sz="2400" dirty="0" smtClean="0"/>
              <a:t>following: </a:t>
            </a:r>
            <a:r>
              <a:rPr lang="en-US" sz="2400" dirty="0" smtClean="0"/>
              <a:t>after the terrorist </a:t>
            </a:r>
            <a:r>
              <a:rPr lang="en-US" sz="2400" dirty="0" smtClean="0"/>
              <a:t>had </a:t>
            </a:r>
            <a:r>
              <a:rPr lang="en-US" sz="2400" dirty="0" smtClean="0"/>
              <a:t>moved to another location and fired more shots, </a:t>
            </a:r>
            <a:r>
              <a:rPr lang="en-US" sz="2400" dirty="0" smtClean="0"/>
              <a:t>there is a short silence and then </a:t>
            </a:r>
            <a:r>
              <a:rPr lang="en-US" sz="2400" dirty="0" smtClean="0"/>
              <a:t>someone </a:t>
            </a:r>
            <a:r>
              <a:rPr lang="en-US" sz="2400" dirty="0" smtClean="0"/>
              <a:t>shouts at the </a:t>
            </a:r>
            <a:r>
              <a:rPr lang="en-US" sz="2400" dirty="0" smtClean="0"/>
              <a:t>terrorist </a:t>
            </a:r>
            <a:r>
              <a:rPr lang="en-US" sz="2400" dirty="0" smtClean="0"/>
              <a:t>from </a:t>
            </a:r>
            <a:r>
              <a:rPr lang="en-US" sz="2400" dirty="0" smtClean="0"/>
              <a:t>a </a:t>
            </a:r>
            <a:r>
              <a:rPr lang="en-US" sz="2400" dirty="0" smtClean="0"/>
              <a:t>balcony: </a:t>
            </a:r>
            <a:r>
              <a:rPr lang="en-US" sz="2400" dirty="0" smtClean="0"/>
              <a:t>"</a:t>
            </a:r>
            <a:r>
              <a:rPr lang="en-US" sz="2400" dirty="0" err="1" smtClean="0"/>
              <a:t>Schleich</a:t>
            </a:r>
            <a:r>
              <a:rPr lang="en-US" sz="2400" dirty="0" smtClean="0"/>
              <a:t> di, du </a:t>
            </a:r>
            <a:r>
              <a:rPr lang="en-US" sz="2400" dirty="0" err="1" smtClean="0"/>
              <a:t>Oaschloch</a:t>
            </a:r>
            <a:r>
              <a:rPr lang="en-US" sz="2400" dirty="0" smtClean="0"/>
              <a:t>!" ("Get lost, you asshole!").</a:t>
            </a:r>
          </a:p>
          <a:p>
            <a:r>
              <a:rPr lang="en-US" sz="2400" dirty="0" smtClean="0"/>
              <a:t>The story </a:t>
            </a:r>
            <a:r>
              <a:rPr lang="en-US" sz="2400" dirty="0" smtClean="0"/>
              <a:t>of the yell went </a:t>
            </a:r>
            <a:r>
              <a:rPr lang="en-US" sz="2400" dirty="0" smtClean="0"/>
              <a:t>viral, </a:t>
            </a:r>
            <a:r>
              <a:rPr lang="en-US" sz="2400" dirty="0" smtClean="0"/>
              <a:t>getting </a:t>
            </a:r>
            <a:r>
              <a:rPr lang="en-US" sz="2400" dirty="0" smtClean="0"/>
              <a:t>picked up on social media, in the national and international press, TV news, comedy shows…</a:t>
            </a:r>
          </a:p>
          <a:p>
            <a:r>
              <a:rPr lang="en-US" sz="2400" dirty="0" smtClean="0"/>
              <a:t>T Shirts (and other accessories) were printed with the slogan and mostly sold for charity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0131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10903" y="531069"/>
            <a:ext cx="11584800" cy="5871600"/>
            <a:chOff x="371191" y="470781"/>
            <a:chExt cx="11584800" cy="5871600"/>
          </a:xfrm>
          <a:solidFill>
            <a:schemeClr val="tx1"/>
          </a:solidFill>
        </p:grpSpPr>
        <p:sp>
          <p:nvSpPr>
            <p:cNvPr id="7" name="Rectangle 6"/>
            <p:cNvSpPr/>
            <p:nvPr/>
          </p:nvSpPr>
          <p:spPr>
            <a:xfrm>
              <a:off x="371191" y="470781"/>
              <a:ext cx="11584800" cy="5871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2559" y="763024"/>
              <a:ext cx="7802064" cy="528711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05830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" y="100964"/>
            <a:ext cx="8793480" cy="2185035"/>
          </a:xfrm>
        </p:spPr>
        <p:txBody>
          <a:bodyPr/>
          <a:lstStyle/>
          <a:p>
            <a:r>
              <a:rPr lang="en-US" dirty="0" smtClean="0"/>
              <a:t>Doing community through Viennese – </a:t>
            </a:r>
            <a:br>
              <a:rPr lang="en-US" dirty="0" smtClean="0"/>
            </a:br>
            <a:r>
              <a:rPr lang="en-US" sz="3200" dirty="0" smtClean="0"/>
              <a:t>Salient discourses cycling through the moment of social action: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2285999"/>
            <a:ext cx="11201400" cy="4030028"/>
          </a:xfrm>
        </p:spPr>
        <p:txBody>
          <a:bodyPr/>
          <a:lstStyle/>
          <a:p>
            <a:pPr lvl="0"/>
            <a:r>
              <a:rPr lang="en-GB" dirty="0" smtClean="0"/>
              <a:t>Local language: Viennese/Central Bavarian-Austrian dialect</a:t>
            </a:r>
          </a:p>
          <a:p>
            <a:pPr lvl="0"/>
            <a:r>
              <a:rPr lang="en-GB" dirty="0" smtClean="0"/>
              <a:t>External </a:t>
            </a:r>
            <a:r>
              <a:rPr lang="en-GB" dirty="0"/>
              <a:t>factors: terrorism, death, uncertainty</a:t>
            </a:r>
            <a:endParaRPr lang="en-US" dirty="0"/>
          </a:p>
          <a:p>
            <a:pPr lvl="0"/>
            <a:r>
              <a:rPr lang="en-GB" dirty="0"/>
              <a:t>Collective spirit: fear, defiance, </a:t>
            </a:r>
            <a:r>
              <a:rPr lang="en-GB" dirty="0" smtClean="0"/>
              <a:t>grit</a:t>
            </a:r>
          </a:p>
          <a:p>
            <a:pPr lvl="0"/>
            <a:r>
              <a:rPr lang="en-GB" dirty="0" smtClean="0"/>
              <a:t>Local </a:t>
            </a:r>
            <a:r>
              <a:rPr lang="en-GB" dirty="0"/>
              <a:t>collectives: The public, (social) </a:t>
            </a:r>
            <a:r>
              <a:rPr lang="en-GB" dirty="0" smtClean="0"/>
              <a:t>media</a:t>
            </a:r>
            <a:r>
              <a:rPr lang="en-GB" dirty="0"/>
              <a:t>, T Shirt producers </a:t>
            </a:r>
            <a:r>
              <a:rPr lang="en-GB" dirty="0" smtClean="0"/>
              <a:t>(charities)</a:t>
            </a:r>
            <a:endParaRPr lang="en-US" dirty="0" smtClean="0"/>
          </a:p>
          <a:p>
            <a:pPr lvl="0"/>
            <a:r>
              <a:rPr lang="en-GB" dirty="0" smtClean="0"/>
              <a:t>Local habitus: 'Wiener </a:t>
            </a:r>
            <a:r>
              <a:rPr lang="en-GB" dirty="0" err="1" smtClean="0"/>
              <a:t>Schmäh</a:t>
            </a:r>
            <a:r>
              <a:rPr lang="en-GB" dirty="0" smtClean="0"/>
              <a:t>', unfriendliness</a:t>
            </a:r>
            <a:endParaRPr lang="en-US" dirty="0" smtClean="0"/>
          </a:p>
          <a:p>
            <a:pPr lvl="0"/>
            <a:r>
              <a:rPr lang="en-GB" dirty="0" smtClean="0"/>
              <a:t>Language </a:t>
            </a:r>
            <a:r>
              <a:rPr lang="en-GB" dirty="0"/>
              <a:t>attitudes: coarse, emotional, aggressive, disliked; </a:t>
            </a:r>
            <a:r>
              <a:rPr lang="en-GB" dirty="0" smtClean="0"/>
              <a:t>humorous</a:t>
            </a:r>
            <a:endParaRPr lang="en-US" dirty="0" smtClean="0"/>
          </a:p>
          <a:p>
            <a:pPr lvl="0"/>
            <a:r>
              <a:rPr lang="en-GB" dirty="0" smtClean="0"/>
              <a:t>Local culture: City of Vienna, TV </a:t>
            </a:r>
            <a:r>
              <a:rPr lang="en-GB" dirty="0"/>
              <a:t>series "</a:t>
            </a:r>
            <a:r>
              <a:rPr lang="en-GB" dirty="0" err="1"/>
              <a:t>Ein</a:t>
            </a:r>
            <a:r>
              <a:rPr lang="en-GB" dirty="0"/>
              <a:t> </a:t>
            </a:r>
            <a:r>
              <a:rPr lang="en-GB" dirty="0" err="1"/>
              <a:t>echter</a:t>
            </a:r>
            <a:r>
              <a:rPr lang="en-GB" dirty="0"/>
              <a:t> Wiener </a:t>
            </a:r>
            <a:r>
              <a:rPr lang="en-GB" dirty="0" err="1"/>
              <a:t>geht</a:t>
            </a:r>
            <a:r>
              <a:rPr lang="en-GB" dirty="0"/>
              <a:t> </a:t>
            </a:r>
            <a:r>
              <a:rPr lang="en-GB" dirty="0" err="1"/>
              <a:t>nicht</a:t>
            </a:r>
            <a:r>
              <a:rPr lang="en-GB" dirty="0"/>
              <a:t> </a:t>
            </a:r>
            <a:r>
              <a:rPr lang="en-GB" dirty="0" err="1"/>
              <a:t>unter</a:t>
            </a:r>
            <a:r>
              <a:rPr lang="en-GB" dirty="0" smtClean="0"/>
              <a:t>"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3021" y="1"/>
            <a:ext cx="3078978" cy="184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72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" y="263525"/>
            <a:ext cx="10515600" cy="1325563"/>
          </a:xfrm>
        </p:spPr>
        <p:txBody>
          <a:bodyPr/>
          <a:lstStyle/>
          <a:p>
            <a:r>
              <a:rPr lang="en-US" dirty="0" smtClean="0"/>
              <a:t>"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echter</a:t>
            </a:r>
            <a:r>
              <a:rPr lang="en-US" dirty="0" smtClean="0"/>
              <a:t> Wiener </a:t>
            </a:r>
            <a:r>
              <a:rPr lang="en-US" dirty="0" err="1" smtClean="0"/>
              <a:t>geht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unter</a:t>
            </a:r>
            <a:r>
              <a:rPr lang="en-US" dirty="0" smtClean="0"/>
              <a:t>" </a:t>
            </a:r>
            <a:r>
              <a:rPr lang="en-US" i="1" dirty="0" smtClean="0"/>
              <a:t>(A real Viennese never goes down)</a:t>
            </a:r>
            <a:endParaRPr lang="en-US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115" y="1786890"/>
            <a:ext cx="3153989" cy="4351338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35280" y="1786890"/>
            <a:ext cx="5181600" cy="4351338"/>
          </a:xfrm>
        </p:spPr>
        <p:txBody>
          <a:bodyPr/>
          <a:lstStyle/>
          <a:p>
            <a:r>
              <a:rPr lang="en-US" dirty="0" smtClean="0"/>
              <a:t>Austrian cult television series (1975-1979)</a:t>
            </a:r>
          </a:p>
          <a:p>
            <a:r>
              <a:rPr lang="en-US" dirty="0" smtClean="0"/>
              <a:t>The main character Edmund '</a:t>
            </a:r>
            <a:r>
              <a:rPr lang="en-US" dirty="0" err="1" smtClean="0"/>
              <a:t>Mundl</a:t>
            </a:r>
            <a:r>
              <a:rPr lang="en-US" dirty="0" smtClean="0"/>
              <a:t>' </a:t>
            </a:r>
            <a:r>
              <a:rPr lang="en-US" dirty="0" err="1" smtClean="0"/>
              <a:t>Sackbauer</a:t>
            </a:r>
            <a:r>
              <a:rPr lang="en-US" dirty="0" smtClean="0"/>
              <a:t> is a working class anti-hero – tyrannical, irascible, beer-drinking, unpolished, user of coarse language</a:t>
            </a: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 rot="5400000">
            <a:off x="10229504" y="2976880"/>
            <a:ext cx="365760" cy="762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2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26" y="296759"/>
            <a:ext cx="10515600" cy="1325563"/>
          </a:xfrm>
        </p:spPr>
        <p:txBody>
          <a:bodyPr/>
          <a:lstStyle/>
          <a:p>
            <a:r>
              <a:rPr lang="en-US" dirty="0"/>
              <a:t>Doing community through Viennese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26" y="1798319"/>
            <a:ext cx="10797374" cy="40197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AT" dirty="0" smtClean="0"/>
              <a:t>"And because the yell exhibits so much courage and at the same time is 'typically Viennese', it garners much attention in social media. Many Austrians, particularly Viennese, shared it as a sign of their resistance. [...] </a:t>
            </a:r>
          </a:p>
          <a:p>
            <a:pPr marL="0" indent="0">
              <a:buNone/>
            </a:pPr>
            <a:r>
              <a:rPr lang="de-AT" dirty="0" smtClean="0"/>
              <a:t>On the social media platform, users are thanking the 'balcony yeller' for his courage, and themselves draw strength from it and share his line as a show of solidarity."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1826" y="6064651"/>
            <a:ext cx="113659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i="1" dirty="0" err="1" smtClean="0"/>
              <a:t>Salzburger</a:t>
            </a:r>
            <a:r>
              <a:rPr lang="en-US" i="1" dirty="0" smtClean="0"/>
              <a:t> </a:t>
            </a:r>
            <a:r>
              <a:rPr lang="en-US" i="1" dirty="0" err="1" smtClean="0"/>
              <a:t>Nachrichten</a:t>
            </a:r>
            <a:r>
              <a:rPr lang="en-US" dirty="0" smtClean="0"/>
              <a:t>, November 3, 2020; </a:t>
            </a:r>
            <a:endParaRPr lang="en-US" dirty="0" smtClean="0"/>
          </a:p>
          <a:p>
            <a:pPr algn="r"/>
            <a:r>
              <a:rPr lang="en-US" dirty="0" smtClean="0"/>
              <a:t>https</a:t>
            </a:r>
            <a:r>
              <a:rPr lang="en-US" dirty="0"/>
              <a:t>://www.sn.at/panorama/oesterreich/schleich-didu-oaschloch-so-trotzt-wien-dem-terrorismus-95121493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71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7">
            <a:extLst>
              <a:ext uri="{FF2B5EF4-FFF2-40B4-BE49-F238E27FC236}">
                <a16:creationId xmlns:a16="http://schemas.microsoft.com/office/drawing/2014/main" xmlns="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F2D8EC-8A26-44BC-864E-4D997BA2A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" y="250031"/>
            <a:ext cx="10515600" cy="1325563"/>
          </a:xfrm>
        </p:spPr>
        <p:txBody>
          <a:bodyPr/>
          <a:lstStyle/>
          <a:p>
            <a:r>
              <a:rPr lang="en-GB" smtClean="0"/>
              <a:t>The Argument: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4ABADE5-639F-44EF-B130-7CF063005A9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50520" y="1381760"/>
            <a:ext cx="11130280" cy="4978399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GB" dirty="0" smtClean="0"/>
              <a:t>Stigmatised varieties can gain currency in times of crisis – but how?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GB" dirty="0" smtClean="0"/>
              <a:t>We picked out the moment of social action </a:t>
            </a:r>
            <a:r>
              <a:rPr lang="en-US" altLang="en-US" dirty="0" smtClean="0">
                <a:solidFill>
                  <a:srgbClr val="FFC000"/>
                </a:solidFill>
              </a:rPr>
              <a:t>Doing </a:t>
            </a:r>
            <a:r>
              <a:rPr lang="en-US" altLang="en-US" dirty="0">
                <a:solidFill>
                  <a:srgbClr val="FFC000"/>
                </a:solidFill>
              </a:rPr>
              <a:t>community through the use of a stigmatized local </a:t>
            </a:r>
            <a:r>
              <a:rPr lang="en-US" altLang="en-US" dirty="0" smtClean="0">
                <a:solidFill>
                  <a:srgbClr val="FFC000"/>
                </a:solidFill>
              </a:rPr>
              <a:t>variety</a:t>
            </a:r>
            <a:endParaRPr lang="en-US" altLang="en-US" dirty="0">
              <a:solidFill>
                <a:srgbClr val="FFC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GB" dirty="0" smtClean="0"/>
              <a:t>and identified and analysed the sociocultural discourses cycling through it.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en-GB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GB" dirty="0" smtClean="0"/>
              <a:t>What did we learn?</a:t>
            </a:r>
            <a:endParaRPr lang="en-GB" dirty="0"/>
          </a:p>
        </p:txBody>
      </p:sp>
      <p:sp>
        <p:nvSpPr>
          <p:cNvPr id="26" name="Arc 21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84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7">
            <a:extLst>
              <a:ext uri="{FF2B5EF4-FFF2-40B4-BE49-F238E27FC236}">
                <a16:creationId xmlns:a16="http://schemas.microsoft.com/office/drawing/2014/main" xmlns="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F2D8EC-8A26-44BC-864E-4D997BA2A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" y="250031"/>
            <a:ext cx="10515600" cy="1325563"/>
          </a:xfrm>
        </p:spPr>
        <p:txBody>
          <a:bodyPr/>
          <a:lstStyle/>
          <a:p>
            <a:r>
              <a:rPr lang="en-GB" smtClean="0"/>
              <a:t>The Argument: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4ABADE5-639F-44EF-B130-7CF063005A9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50520" y="1381760"/>
            <a:ext cx="11130280" cy="4978399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GB" dirty="0" smtClean="0"/>
              <a:t>Stigmatised varieties can gain currency in times of crisis – but how?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GB" dirty="0" smtClean="0"/>
              <a:t>Our approach: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dirty="0" smtClean="0"/>
              <a:t>Repurposing the ethnographic framework of nexus analysis</a:t>
            </a:r>
            <a:r>
              <a:rPr lang="en-GB" sz="1800" dirty="0" smtClean="0"/>
              <a:t> </a:t>
            </a:r>
            <a:r>
              <a:rPr lang="en-GB" dirty="0" smtClean="0"/>
              <a:t>as a heuristic for discovery of how this works: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GB" dirty="0"/>
              <a:t>"Broader social issues are ultimately grounded in the micro-actions of social interaction" </a:t>
            </a:r>
            <a:r>
              <a:rPr lang="en-GB" dirty="0" smtClean="0"/>
              <a:t>(</a:t>
            </a:r>
            <a:r>
              <a:rPr lang="en-GB" dirty="0" err="1"/>
              <a:t>Scollon</a:t>
            </a:r>
            <a:r>
              <a:rPr lang="en-GB" dirty="0"/>
              <a:t> &amp; </a:t>
            </a:r>
            <a:r>
              <a:rPr lang="en-GB" dirty="0" err="1"/>
              <a:t>Scollon</a:t>
            </a:r>
            <a:r>
              <a:rPr lang="en-GB" dirty="0"/>
              <a:t> </a:t>
            </a:r>
            <a:r>
              <a:rPr lang="en-GB" dirty="0" smtClean="0"/>
              <a:t>2004: 8)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GB" dirty="0" smtClean="0"/>
              <a:t>Pick out a moment of social action that embodies the issue under study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GB" dirty="0" smtClean="0"/>
              <a:t>Identify and analyse the discourses cycling through this moment (i.e. intersecting and co-creating the moment of social action)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GB" dirty="0" smtClean="0"/>
              <a:t>This way, unravel the phenomenon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GB" dirty="0"/>
          </a:p>
        </p:txBody>
      </p:sp>
      <p:sp>
        <p:nvSpPr>
          <p:cNvPr id="26" name="Arc 21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37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29"/>
          <p:cNvSpPr txBox="1">
            <a:spLocks noGrp="1"/>
          </p:cNvSpPr>
          <p:nvPr>
            <p:ph type="title"/>
          </p:nvPr>
        </p:nvSpPr>
        <p:spPr>
          <a:xfrm>
            <a:off x="360680" y="212725"/>
            <a:ext cx="10515600" cy="752475"/>
          </a:xfrm>
        </p:spPr>
        <p:txBody>
          <a:bodyPr/>
          <a:lstStyle/>
          <a:p>
            <a:pPr lvl="0"/>
            <a:r>
              <a:rPr lang="en-GB" dirty="0" smtClean="0"/>
              <a:t>Conclusion(s)</a:t>
            </a:r>
            <a:endParaRPr lang="en-GB" dirty="0"/>
          </a:p>
        </p:txBody>
      </p:sp>
      <p:sp>
        <p:nvSpPr>
          <p:cNvPr id="438" name="Google Shape;438;p29"/>
          <p:cNvSpPr txBox="1">
            <a:spLocks noGrp="1"/>
          </p:cNvSpPr>
          <p:nvPr>
            <p:ph type="body" idx="1"/>
          </p:nvPr>
        </p:nvSpPr>
        <p:spPr>
          <a:xfrm>
            <a:off x="360680" y="1107440"/>
            <a:ext cx="11120120" cy="5354320"/>
          </a:xfrm>
        </p:spPr>
        <p:txBody>
          <a:bodyPr/>
          <a:lstStyle/>
          <a:p>
            <a:pPr lvl="0"/>
            <a:r>
              <a:rPr lang="en-US" dirty="0" smtClean="0"/>
              <a:t>Emilian/Viennese is the preferred language choice in crisis and rallying cries because it is ancestral, local and </a:t>
            </a:r>
            <a:r>
              <a:rPr lang="en-US" dirty="0" smtClean="0"/>
              <a:t>"</a:t>
            </a:r>
            <a:r>
              <a:rPr lang="en-US" dirty="0" smtClean="0"/>
              <a:t>safe"; a vector for emotional language which is needed for social healing (Hutchison &amp; </a:t>
            </a:r>
            <a:r>
              <a:rPr lang="en-US" dirty="0" err="1" smtClean="0"/>
              <a:t>Bleiker</a:t>
            </a:r>
            <a:r>
              <a:rPr lang="en-US" dirty="0" smtClean="0"/>
              <a:t> 2008)</a:t>
            </a:r>
          </a:p>
          <a:p>
            <a:pPr lvl="0"/>
            <a:r>
              <a:rPr lang="en-US" dirty="0" smtClean="0"/>
              <a:t>Defiance of external forces (standard language, crisis), grit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Elusive concept of 'covert prestige' (</a:t>
            </a:r>
            <a:r>
              <a:rPr lang="en-US" dirty="0" err="1" smtClean="0"/>
              <a:t>Trudgill</a:t>
            </a:r>
            <a:r>
              <a:rPr lang="en-US" dirty="0" smtClean="0"/>
              <a:t> 1972): private, family, emotion, gritty language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Doing community is an underexplored yet clearly salient context for stigmatized and even endangered varieties to regain currency and reclaim space in local repertoires and collective minds.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17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97205"/>
            <a:ext cx="10515600" cy="498475"/>
          </a:xfrm>
        </p:spPr>
        <p:txBody>
          <a:bodyPr/>
          <a:lstStyle/>
          <a:p>
            <a:r>
              <a:rPr lang="en-US" dirty="0" smtClean="0"/>
              <a:t>This is not limited to Emilian and Viennese…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75384"/>
            <a:ext cx="11109960" cy="5367655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GB" dirty="0" smtClean="0"/>
              <a:t>Similar instances:</a:t>
            </a:r>
          </a:p>
          <a:p>
            <a:pPr>
              <a:spcBef>
                <a:spcPts val="1200"/>
              </a:spcBef>
            </a:pPr>
            <a:r>
              <a:rPr lang="en-GB" dirty="0" smtClean="0"/>
              <a:t>“This catastrophic natural event [the deadly 1976 earthquake in Udine] strengthened the </a:t>
            </a:r>
            <a:r>
              <a:rPr lang="en-GB" dirty="0" err="1" smtClean="0"/>
              <a:t>Friulian</a:t>
            </a:r>
            <a:r>
              <a:rPr lang="en-GB" dirty="0" smtClean="0"/>
              <a:t> regional identity with a subsequent partial revitalization of the minority language. This event slowed down the decay of </a:t>
            </a:r>
            <a:r>
              <a:rPr lang="en-GB" dirty="0" err="1" smtClean="0"/>
              <a:t>Friulian</a:t>
            </a:r>
            <a:r>
              <a:rPr lang="en-GB" dirty="0" smtClean="0"/>
              <a:t>, delaying its death of about a decade (</a:t>
            </a:r>
            <a:r>
              <a:rPr lang="en-GB" dirty="0" err="1" smtClean="0"/>
              <a:t>Picco</a:t>
            </a:r>
            <a:r>
              <a:rPr lang="en-GB" dirty="0" smtClean="0"/>
              <a:t> p.c.).” (De Cia 2013: 43)</a:t>
            </a:r>
          </a:p>
          <a:p>
            <a:pPr>
              <a:spcBef>
                <a:spcPts val="1200"/>
              </a:spcBef>
            </a:pPr>
            <a:r>
              <a:rPr lang="en-GB" dirty="0" smtClean="0"/>
              <a:t>Anecdotal experience with Scots: “I have been using more often on social media during the pandemic because it is intimate and makes me feel I’m with somebody”</a:t>
            </a:r>
          </a:p>
          <a:p>
            <a:pPr>
              <a:spcBef>
                <a:spcPts val="12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57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3"/>
          <p:cNvSpPr txBox="1">
            <a:spLocks noGrp="1"/>
          </p:cNvSpPr>
          <p:nvPr>
            <p:ph type="title"/>
          </p:nvPr>
        </p:nvSpPr>
        <p:spPr>
          <a:xfrm>
            <a:off x="325120" y="141605"/>
            <a:ext cx="10515600" cy="721995"/>
          </a:xfrm>
        </p:spPr>
        <p:txBody>
          <a:bodyPr/>
          <a:lstStyle/>
          <a:p>
            <a:pPr lvl="0"/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466" name="Google Shape;466;p33"/>
          <p:cNvSpPr txBox="1">
            <a:spLocks noGrp="1"/>
          </p:cNvSpPr>
          <p:nvPr>
            <p:ph type="body" idx="1"/>
          </p:nvPr>
        </p:nvSpPr>
        <p:spPr>
          <a:xfrm>
            <a:off x="411480" y="941704"/>
            <a:ext cx="11292840" cy="5733415"/>
          </a:xfrm>
        </p:spPr>
        <p:txBody>
          <a:bodyPr>
            <a:noAutofit/>
          </a:bodyPr>
          <a:lstStyle/>
          <a:p>
            <a:pPr lvl="0"/>
            <a:r>
              <a:rPr lang="en-GB" sz="1800" dirty="0" smtClean="0">
                <a:sym typeface="Arial"/>
              </a:rPr>
              <a:t>De Cia, S. (2013). </a:t>
            </a:r>
            <a:r>
              <a:rPr lang="en-GB" sz="1800" i="1" dirty="0" smtClean="0">
                <a:sym typeface="Arial"/>
              </a:rPr>
              <a:t>La </a:t>
            </a:r>
            <a:r>
              <a:rPr lang="en-GB" sz="1800" i="1" dirty="0" err="1" smtClean="0">
                <a:sym typeface="Arial"/>
              </a:rPr>
              <a:t>vitalitât</a:t>
            </a:r>
            <a:r>
              <a:rPr lang="en-GB" sz="1800" i="1" dirty="0" smtClean="0">
                <a:sym typeface="Arial"/>
              </a:rPr>
              <a:t> dal </a:t>
            </a:r>
            <a:r>
              <a:rPr lang="en-GB" sz="1800" i="1" dirty="0" err="1" smtClean="0">
                <a:sym typeface="Arial"/>
              </a:rPr>
              <a:t>furlan</a:t>
            </a:r>
            <a:r>
              <a:rPr lang="en-GB" sz="1800" i="1" dirty="0" smtClean="0">
                <a:sym typeface="Arial"/>
              </a:rPr>
              <a:t> </a:t>
            </a:r>
            <a:r>
              <a:rPr lang="en-GB" sz="1800" i="1" dirty="0" err="1" smtClean="0">
                <a:sym typeface="Arial"/>
              </a:rPr>
              <a:t>te</a:t>
            </a:r>
            <a:r>
              <a:rPr lang="en-GB" sz="1800" i="1" dirty="0" smtClean="0">
                <a:sym typeface="Arial"/>
              </a:rPr>
              <a:t> </a:t>
            </a:r>
            <a:r>
              <a:rPr lang="en-GB" sz="1800" i="1" dirty="0" err="1" smtClean="0">
                <a:sym typeface="Arial"/>
              </a:rPr>
              <a:t>provincie</a:t>
            </a:r>
            <a:r>
              <a:rPr lang="en-GB" sz="1800" i="1" dirty="0" smtClean="0">
                <a:sym typeface="Arial"/>
              </a:rPr>
              <a:t> di </a:t>
            </a:r>
            <a:r>
              <a:rPr lang="en-GB" sz="1800" i="1" dirty="0" err="1" smtClean="0">
                <a:sym typeface="Arial"/>
              </a:rPr>
              <a:t>Udin</a:t>
            </a:r>
            <a:r>
              <a:rPr lang="en-GB" sz="1800" i="1" dirty="0" smtClean="0">
                <a:sym typeface="Arial"/>
              </a:rPr>
              <a:t>: un </a:t>
            </a:r>
            <a:r>
              <a:rPr lang="en-GB" sz="1800" i="1" dirty="0" err="1" smtClean="0">
                <a:sym typeface="Arial"/>
              </a:rPr>
              <a:t>studi</a:t>
            </a:r>
            <a:r>
              <a:rPr lang="en-GB" sz="1800" i="1" dirty="0" smtClean="0">
                <a:sym typeface="Arial"/>
              </a:rPr>
              <a:t> sociolinguistic</a:t>
            </a:r>
            <a:r>
              <a:rPr lang="en-GB" sz="1800" dirty="0" smtClean="0">
                <a:sym typeface="Arial"/>
              </a:rPr>
              <a:t>. Udine: </a:t>
            </a:r>
            <a:r>
              <a:rPr lang="en-GB" sz="1800" dirty="0" err="1" smtClean="0">
                <a:sym typeface="Arial"/>
              </a:rPr>
              <a:t>Provincia</a:t>
            </a:r>
            <a:r>
              <a:rPr lang="en-GB" sz="1800" dirty="0" smtClean="0">
                <a:sym typeface="Arial"/>
              </a:rPr>
              <a:t> di Udine.</a:t>
            </a:r>
          </a:p>
          <a:p>
            <a:pPr lvl="0"/>
            <a:r>
              <a:rPr lang="en-GB" sz="1800" dirty="0" smtClean="0">
                <a:sym typeface="Arial"/>
              </a:rPr>
              <a:t>Hutchison, E., &amp; </a:t>
            </a:r>
            <a:r>
              <a:rPr lang="en-GB" sz="1800" dirty="0" err="1" smtClean="0">
                <a:sym typeface="Arial"/>
              </a:rPr>
              <a:t>Bleiker</a:t>
            </a:r>
            <a:r>
              <a:rPr lang="en-GB" sz="1800" dirty="0" smtClean="0">
                <a:sym typeface="Arial"/>
              </a:rPr>
              <a:t>, R. (2008). Emotional reconciliation: Reconstituting identity and community after trauma. </a:t>
            </a:r>
            <a:r>
              <a:rPr lang="en-GB" sz="1800" i="1" dirty="0" smtClean="0">
                <a:sym typeface="Arial"/>
              </a:rPr>
              <a:t>European Journal of Social </a:t>
            </a:r>
            <a:r>
              <a:rPr lang="en-GB" sz="1800" i="1" dirty="0">
                <a:sym typeface="Arial"/>
              </a:rPr>
              <a:t>T</a:t>
            </a:r>
            <a:r>
              <a:rPr lang="en-GB" sz="1800" i="1" dirty="0" smtClean="0">
                <a:sym typeface="Arial"/>
              </a:rPr>
              <a:t>heory</a:t>
            </a:r>
            <a:r>
              <a:rPr lang="en-GB" sz="1800" dirty="0" smtClean="0">
                <a:sym typeface="Arial"/>
              </a:rPr>
              <a:t>, 11(3), 385-403.</a:t>
            </a:r>
          </a:p>
          <a:p>
            <a:r>
              <a:rPr lang="en-GB" sz="1800" dirty="0" smtClean="0"/>
              <a:t>Lenz, A.N. (2019). </a:t>
            </a:r>
            <a:r>
              <a:rPr lang="en-GB" sz="1800" dirty="0" err="1" smtClean="0"/>
              <a:t>Bairisch</a:t>
            </a:r>
            <a:r>
              <a:rPr lang="en-GB" sz="1800" dirty="0" smtClean="0"/>
              <a:t> und </a:t>
            </a:r>
            <a:r>
              <a:rPr lang="en-GB" sz="1800" dirty="0" err="1" smtClean="0"/>
              <a:t>Alemannisch</a:t>
            </a:r>
            <a:r>
              <a:rPr lang="en-GB" sz="1800" dirty="0" smtClean="0"/>
              <a:t> in </a:t>
            </a:r>
            <a:r>
              <a:rPr lang="en-GB" sz="1800" dirty="0" err="1" smtClean="0"/>
              <a:t>Österreich</a:t>
            </a:r>
            <a:r>
              <a:rPr lang="en-GB" sz="1800" dirty="0" smtClean="0"/>
              <a:t>. In: J. </a:t>
            </a:r>
            <a:r>
              <a:rPr lang="en-GB" sz="1800" dirty="0" err="1" smtClean="0"/>
              <a:t>Herrgen</a:t>
            </a:r>
            <a:r>
              <a:rPr lang="en-GB" sz="1800" dirty="0" smtClean="0"/>
              <a:t> &amp; J.E. Schmidt (Eds.), </a:t>
            </a:r>
            <a:r>
              <a:rPr lang="en-GB" sz="1800" i="1" dirty="0" smtClean="0"/>
              <a:t>Deutsch. Language and Space Band 4</a:t>
            </a:r>
            <a:r>
              <a:rPr lang="en-GB" sz="1800" dirty="0" smtClean="0"/>
              <a:t> (318–363). De </a:t>
            </a:r>
            <a:r>
              <a:rPr lang="en-GB" sz="1800" dirty="0" err="1" smtClean="0"/>
              <a:t>Gruyter</a:t>
            </a:r>
            <a:r>
              <a:rPr lang="en-GB" sz="1800" dirty="0" smtClean="0"/>
              <a:t>.</a:t>
            </a:r>
            <a:endParaRPr lang="en-GB" sz="1800" dirty="0" smtClean="0">
              <a:sym typeface="Arial"/>
            </a:endParaRPr>
          </a:p>
          <a:p>
            <a:pPr lvl="0"/>
            <a:r>
              <a:rPr lang="en-GB" sz="1800" dirty="0" err="1" smtClean="0"/>
              <a:t>Moosmüller</a:t>
            </a:r>
            <a:r>
              <a:rPr lang="en-GB" sz="1800" dirty="0" smtClean="0"/>
              <a:t>, S. (1991). </a:t>
            </a:r>
            <a:r>
              <a:rPr lang="en-GB" sz="1800" i="1" dirty="0" err="1" smtClean="0"/>
              <a:t>Hochsprache</a:t>
            </a:r>
            <a:r>
              <a:rPr lang="en-GB" sz="1800" i="1" dirty="0" smtClean="0"/>
              <a:t> und </a:t>
            </a:r>
            <a:r>
              <a:rPr lang="en-GB" sz="1800" i="1" dirty="0" err="1" smtClean="0"/>
              <a:t>Dialekt</a:t>
            </a:r>
            <a:r>
              <a:rPr lang="en-GB" sz="1800" i="1" dirty="0" smtClean="0"/>
              <a:t> in </a:t>
            </a:r>
            <a:r>
              <a:rPr lang="en-GB" sz="1800" i="1" dirty="0" err="1" smtClean="0"/>
              <a:t>Österreich</a:t>
            </a:r>
            <a:r>
              <a:rPr lang="en-GB" sz="1800" i="1" dirty="0" smtClean="0"/>
              <a:t>: </a:t>
            </a:r>
            <a:r>
              <a:rPr lang="en-GB" sz="1800" i="1" dirty="0" err="1" smtClean="0"/>
              <a:t>Soziophonologische</a:t>
            </a:r>
            <a:r>
              <a:rPr lang="en-GB" sz="1800" i="1" dirty="0" smtClean="0"/>
              <a:t> </a:t>
            </a:r>
            <a:r>
              <a:rPr lang="en-GB" sz="1800" i="1" dirty="0" err="1" smtClean="0"/>
              <a:t>Untersuchungen</a:t>
            </a:r>
            <a:r>
              <a:rPr lang="en-GB" sz="1800" i="1" dirty="0" smtClean="0"/>
              <a:t> </a:t>
            </a:r>
            <a:r>
              <a:rPr lang="en-GB" sz="1800" i="1" dirty="0" err="1" smtClean="0"/>
              <a:t>zu</a:t>
            </a:r>
            <a:r>
              <a:rPr lang="en-GB" sz="1800" i="1" dirty="0" smtClean="0"/>
              <a:t> </a:t>
            </a:r>
            <a:r>
              <a:rPr lang="en-GB" sz="1800" i="1" dirty="0" err="1" smtClean="0"/>
              <a:t>ihrer</a:t>
            </a:r>
            <a:r>
              <a:rPr lang="en-GB" sz="1800" i="1" dirty="0" smtClean="0"/>
              <a:t> </a:t>
            </a:r>
            <a:r>
              <a:rPr lang="en-GB" sz="1800" i="1" dirty="0" err="1" smtClean="0"/>
              <a:t>Abgrenzung</a:t>
            </a:r>
            <a:r>
              <a:rPr lang="en-GB" sz="1800" i="1" dirty="0" smtClean="0"/>
              <a:t> in Wien, Graz, Salzburg und Innsbruck</a:t>
            </a:r>
            <a:r>
              <a:rPr lang="en-GB" sz="1800" dirty="0" smtClean="0"/>
              <a:t>. </a:t>
            </a:r>
            <a:r>
              <a:rPr lang="en-GB" sz="1800" dirty="0" err="1" smtClean="0"/>
              <a:t>Böhlau</a:t>
            </a:r>
            <a:r>
              <a:rPr lang="en-GB" sz="1800" dirty="0" smtClean="0"/>
              <a:t>.</a:t>
            </a:r>
            <a:endParaRPr lang="en-GB" sz="1800" dirty="0" smtClean="0">
              <a:sym typeface="Arial"/>
            </a:endParaRPr>
          </a:p>
          <a:p>
            <a:pPr lvl="0"/>
            <a:r>
              <a:rPr lang="en-GB" sz="1800" dirty="0" err="1" smtClean="0">
                <a:sym typeface="Arial"/>
              </a:rPr>
              <a:t>Scollon</a:t>
            </a:r>
            <a:r>
              <a:rPr lang="en-GB" sz="1800" dirty="0" smtClean="0">
                <a:sym typeface="Arial"/>
              </a:rPr>
              <a:t>, S. W. &amp; </a:t>
            </a:r>
            <a:r>
              <a:rPr lang="en-GB" sz="1800" dirty="0" err="1" smtClean="0">
                <a:sym typeface="Arial"/>
              </a:rPr>
              <a:t>Scollon</a:t>
            </a:r>
            <a:r>
              <a:rPr lang="en-GB" sz="1800" dirty="0" smtClean="0">
                <a:sym typeface="Arial"/>
              </a:rPr>
              <a:t>, R. (2004). </a:t>
            </a:r>
            <a:r>
              <a:rPr lang="en-GB" sz="1800" i="1" dirty="0" smtClean="0">
                <a:sym typeface="Arial"/>
              </a:rPr>
              <a:t>Nexus analysis: Discourse and the emerging internet</a:t>
            </a:r>
            <a:r>
              <a:rPr lang="en-GB" sz="1800" dirty="0" smtClean="0">
                <a:sym typeface="Arial"/>
              </a:rPr>
              <a:t>. Routledge.</a:t>
            </a:r>
          </a:p>
          <a:p>
            <a:r>
              <a:rPr lang="en-GB" sz="1800" dirty="0" smtClean="0"/>
              <a:t>Soukup, B. (</a:t>
            </a:r>
            <a:r>
              <a:rPr lang="en-GB" sz="1800" dirty="0" err="1" smtClean="0"/>
              <a:t>forthc</a:t>
            </a:r>
            <a:r>
              <a:rPr lang="en-GB" sz="1800" dirty="0" smtClean="0"/>
              <a:t>.). </a:t>
            </a:r>
            <a:r>
              <a:rPr lang="en-GB" sz="1800" dirty="0" err="1" smtClean="0"/>
              <a:t>Über</a:t>
            </a:r>
            <a:r>
              <a:rPr lang="en-GB" sz="1800" dirty="0" smtClean="0"/>
              <a:t> die </a:t>
            </a:r>
            <a:r>
              <a:rPr lang="en-GB" sz="1800" dirty="0" err="1" smtClean="0"/>
              <a:t>empirische</a:t>
            </a:r>
            <a:r>
              <a:rPr lang="en-GB" sz="1800" dirty="0" smtClean="0"/>
              <a:t> </a:t>
            </a:r>
            <a:r>
              <a:rPr lang="en-GB" sz="1800" dirty="0" err="1" smtClean="0"/>
              <a:t>Spracheinstellungsforschung</a:t>
            </a:r>
            <a:r>
              <a:rPr lang="en-GB" sz="1800" dirty="0" smtClean="0"/>
              <a:t> in </a:t>
            </a:r>
            <a:r>
              <a:rPr lang="en-GB" sz="1800" dirty="0" err="1" smtClean="0"/>
              <a:t>Österreich</a:t>
            </a:r>
            <a:r>
              <a:rPr lang="en-GB" sz="1800" dirty="0" smtClean="0"/>
              <a:t>. In M. </a:t>
            </a:r>
            <a:r>
              <a:rPr lang="en-GB" sz="1800" dirty="0" err="1" smtClean="0"/>
              <a:t>Pucher</a:t>
            </a:r>
            <a:r>
              <a:rPr lang="en-GB" sz="1800" dirty="0" smtClean="0"/>
              <a:t> (</a:t>
            </a:r>
            <a:r>
              <a:rPr lang="en-GB" sz="1800" dirty="0"/>
              <a:t>E</a:t>
            </a:r>
            <a:r>
              <a:rPr lang="en-GB" sz="1800" dirty="0" smtClean="0"/>
              <a:t>d.), </a:t>
            </a:r>
            <a:r>
              <a:rPr lang="en-GB" sz="1800" i="1" dirty="0" err="1" smtClean="0"/>
              <a:t>Akustische</a:t>
            </a:r>
            <a:r>
              <a:rPr lang="en-GB" sz="1800" i="1" dirty="0" smtClean="0"/>
              <a:t> </a:t>
            </a:r>
            <a:r>
              <a:rPr lang="en-GB" sz="1800" i="1" dirty="0" err="1" smtClean="0"/>
              <a:t>Phonetik</a:t>
            </a:r>
            <a:r>
              <a:rPr lang="en-GB" sz="1800" i="1" dirty="0" smtClean="0"/>
              <a:t> und </a:t>
            </a:r>
            <a:r>
              <a:rPr lang="en-GB" sz="1800" i="1" dirty="0" err="1" smtClean="0"/>
              <a:t>ihre</a:t>
            </a:r>
            <a:r>
              <a:rPr lang="en-GB" sz="1800" i="1" dirty="0" smtClean="0"/>
              <a:t> </a:t>
            </a:r>
            <a:r>
              <a:rPr lang="en-GB" sz="1800" i="1" dirty="0" err="1" smtClean="0"/>
              <a:t>multidisziplinären</a:t>
            </a:r>
            <a:r>
              <a:rPr lang="en-GB" sz="1800" i="1" dirty="0" smtClean="0"/>
              <a:t> </a:t>
            </a:r>
            <a:r>
              <a:rPr lang="en-GB" sz="1800" i="1" dirty="0" err="1" smtClean="0"/>
              <a:t>Aspekte</a:t>
            </a:r>
            <a:r>
              <a:rPr lang="en-GB" sz="1800" i="1" dirty="0" smtClean="0"/>
              <a:t>: </a:t>
            </a:r>
            <a:r>
              <a:rPr lang="en-GB" sz="1800" i="1" dirty="0" err="1" smtClean="0"/>
              <a:t>Ein</a:t>
            </a:r>
            <a:r>
              <a:rPr lang="en-GB" sz="1800" i="1" dirty="0" smtClean="0"/>
              <a:t> </a:t>
            </a:r>
            <a:r>
              <a:rPr lang="en-GB" sz="1800" i="1" dirty="0" err="1" smtClean="0"/>
              <a:t>Gedenkband</a:t>
            </a:r>
            <a:r>
              <a:rPr lang="en-GB" sz="1800" i="1" dirty="0" smtClean="0"/>
              <a:t> </a:t>
            </a:r>
            <a:r>
              <a:rPr lang="en-GB" sz="1800" i="1" dirty="0" err="1" smtClean="0"/>
              <a:t>für</a:t>
            </a:r>
            <a:r>
              <a:rPr lang="en-GB" sz="1800" i="1" dirty="0" smtClean="0"/>
              <a:t> Sylvia </a:t>
            </a:r>
            <a:r>
              <a:rPr lang="en-GB" sz="1800" i="1" dirty="0" err="1" smtClean="0"/>
              <a:t>Moosmüller</a:t>
            </a:r>
            <a:r>
              <a:rPr lang="en-GB" sz="1800" dirty="0" smtClean="0"/>
              <a:t>. </a:t>
            </a:r>
            <a:r>
              <a:rPr lang="en-GB" sz="1800" dirty="0" err="1" smtClean="0"/>
              <a:t>Verlag</a:t>
            </a:r>
            <a:r>
              <a:rPr lang="en-GB" sz="1800" dirty="0" smtClean="0"/>
              <a:t> der </a:t>
            </a:r>
            <a:r>
              <a:rPr lang="en-GB" sz="1800" dirty="0" err="1" smtClean="0"/>
              <a:t>Österreichischen</a:t>
            </a:r>
            <a:r>
              <a:rPr lang="en-GB" sz="1800" dirty="0" smtClean="0"/>
              <a:t> </a:t>
            </a:r>
            <a:r>
              <a:rPr lang="en-GB" sz="1800" dirty="0" err="1" smtClean="0"/>
              <a:t>Akademie</a:t>
            </a:r>
            <a:r>
              <a:rPr lang="en-GB" sz="1800" dirty="0" smtClean="0"/>
              <a:t> der </a:t>
            </a:r>
            <a:r>
              <a:rPr lang="en-GB" sz="1800" dirty="0" err="1" smtClean="0"/>
              <a:t>Wissenschaften</a:t>
            </a:r>
            <a:r>
              <a:rPr lang="en-GB" sz="1800" dirty="0" smtClean="0"/>
              <a:t>.</a:t>
            </a:r>
            <a:endParaRPr lang="en-GB" sz="1800" dirty="0" smtClean="0">
              <a:sym typeface="Arial"/>
            </a:endParaRPr>
          </a:p>
          <a:p>
            <a:r>
              <a:rPr lang="en-GB" sz="1800" dirty="0" err="1" smtClean="0"/>
              <a:t>Steinegger</a:t>
            </a:r>
            <a:r>
              <a:rPr lang="en-GB" sz="1800" dirty="0" smtClean="0"/>
              <a:t>, G. 1998. </a:t>
            </a:r>
            <a:r>
              <a:rPr lang="en-GB" sz="1800" i="1" dirty="0" err="1" smtClean="0"/>
              <a:t>Sprachgebrauch</a:t>
            </a:r>
            <a:r>
              <a:rPr lang="en-GB" sz="1800" i="1" dirty="0" smtClean="0"/>
              <a:t> und </a:t>
            </a:r>
            <a:r>
              <a:rPr lang="en-GB" sz="1800" i="1" dirty="0" err="1" smtClean="0"/>
              <a:t>Sprachbeurteilung</a:t>
            </a:r>
            <a:r>
              <a:rPr lang="en-GB" sz="1800" i="1" dirty="0" smtClean="0"/>
              <a:t> in </a:t>
            </a:r>
            <a:r>
              <a:rPr lang="en-GB" sz="1800" i="1" dirty="0" err="1" smtClean="0"/>
              <a:t>Österreich</a:t>
            </a:r>
            <a:r>
              <a:rPr lang="en-GB" sz="1800" i="1" dirty="0" smtClean="0"/>
              <a:t> und </a:t>
            </a:r>
            <a:r>
              <a:rPr lang="en-GB" sz="1800" i="1" dirty="0" err="1" smtClean="0"/>
              <a:t>Südtirol</a:t>
            </a:r>
            <a:r>
              <a:rPr lang="en-GB" sz="1800" i="1" dirty="0" smtClean="0"/>
              <a:t>. </a:t>
            </a:r>
            <a:r>
              <a:rPr lang="en-GB" sz="1800" i="1" dirty="0" err="1" smtClean="0"/>
              <a:t>Ergebnisse</a:t>
            </a:r>
            <a:r>
              <a:rPr lang="en-GB" sz="1800" i="1" dirty="0" smtClean="0"/>
              <a:t> </a:t>
            </a:r>
            <a:r>
              <a:rPr lang="en-GB" sz="1800" i="1" dirty="0" err="1" smtClean="0"/>
              <a:t>einer</a:t>
            </a:r>
            <a:r>
              <a:rPr lang="en-GB" sz="1800" i="1" dirty="0" smtClean="0"/>
              <a:t> </a:t>
            </a:r>
            <a:r>
              <a:rPr lang="en-GB" sz="1800" i="1" dirty="0" err="1" smtClean="0"/>
              <a:t>Umfrage</a:t>
            </a:r>
            <a:r>
              <a:rPr lang="en-GB" sz="1800" dirty="0" smtClean="0"/>
              <a:t>. Lang.</a:t>
            </a:r>
            <a:endParaRPr lang="en-GB" sz="1800" dirty="0" smtClean="0">
              <a:sym typeface="Arial"/>
            </a:endParaRPr>
          </a:p>
          <a:p>
            <a:pPr lvl="0"/>
            <a:r>
              <a:rPr lang="en-GB" sz="1800" dirty="0" err="1" smtClean="0"/>
              <a:t>Trudgill</a:t>
            </a:r>
            <a:r>
              <a:rPr lang="en-GB" sz="1800" dirty="0" smtClean="0"/>
              <a:t>, P. (1972). Sex, Covert Prestige and Linguistic Change in the Urban British English of Norwich. </a:t>
            </a:r>
            <a:r>
              <a:rPr lang="en-GB" sz="1800" i="1" dirty="0" smtClean="0"/>
              <a:t>Language in Society</a:t>
            </a:r>
            <a:r>
              <a:rPr lang="en-GB" sz="1800" dirty="0" smtClean="0"/>
              <a:t>, 1, 179-95.</a:t>
            </a:r>
          </a:p>
          <a:p>
            <a:pPr lvl="0"/>
            <a:r>
              <a:rPr lang="en-GB" sz="1800" dirty="0" err="1" smtClean="0"/>
              <a:t>Vitali</a:t>
            </a:r>
            <a:r>
              <a:rPr lang="en-GB" sz="1800" dirty="0" smtClean="0"/>
              <a:t>, D., </a:t>
            </a:r>
            <a:r>
              <a:rPr lang="en-GB" sz="1800" dirty="0" err="1" smtClean="0"/>
              <a:t>Uguzzoni</a:t>
            </a:r>
            <a:r>
              <a:rPr lang="en-GB" sz="1800" dirty="0" smtClean="0"/>
              <a:t>, A., </a:t>
            </a:r>
            <a:r>
              <a:rPr lang="en-GB" sz="1800" dirty="0" err="1" smtClean="0"/>
              <a:t>Uguzzoni</a:t>
            </a:r>
            <a:r>
              <a:rPr lang="en-GB" sz="1800" dirty="0" smtClean="0"/>
              <a:t>, F. (2017). </a:t>
            </a:r>
            <a:r>
              <a:rPr lang="en-GB" sz="1800" i="1" dirty="0" smtClean="0"/>
              <a:t>Il </a:t>
            </a:r>
            <a:r>
              <a:rPr lang="en-GB" sz="1800" i="1" dirty="0" err="1" smtClean="0"/>
              <a:t>gruppo</a:t>
            </a:r>
            <a:r>
              <a:rPr lang="en-GB" sz="1800" i="1" dirty="0" smtClean="0"/>
              <a:t> </a:t>
            </a:r>
            <a:r>
              <a:rPr lang="en-GB" sz="1800" i="1" dirty="0" err="1" smtClean="0"/>
              <a:t>dialettale</a:t>
            </a:r>
            <a:r>
              <a:rPr lang="en-GB" sz="1800" i="1" dirty="0" smtClean="0"/>
              <a:t> </a:t>
            </a:r>
            <a:r>
              <a:rPr lang="en-GB" sz="1800" i="1" dirty="0" err="1" smtClean="0"/>
              <a:t>emiliano-romagnolo</a:t>
            </a:r>
            <a:r>
              <a:rPr lang="en-GB" sz="1800" dirty="0" smtClean="0"/>
              <a:t>. </a:t>
            </a:r>
          </a:p>
          <a:p>
            <a:pPr lvl="0"/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65228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shirt&#10;&#10;Description automatically generated">
            <a:extLst>
              <a:ext uri="{FF2B5EF4-FFF2-40B4-BE49-F238E27FC236}">
                <a16:creationId xmlns:a16="http://schemas.microsoft.com/office/drawing/2014/main" xmlns="" id="{15827CF6-F01F-4747-865E-1CFDE94302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58" r="699" b="14054"/>
          <a:stretch/>
        </p:blipFill>
        <p:spPr>
          <a:xfrm>
            <a:off x="975714" y="638175"/>
            <a:ext cx="2306462" cy="2365557"/>
          </a:xfrm>
          <a:prstGeom prst="rect">
            <a:avLst/>
          </a:prstGeom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xmlns="" id="{96283AA7-50C8-492A-8477-14271F8E2C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86" b="8046"/>
          <a:stretch/>
        </p:blipFill>
        <p:spPr>
          <a:xfrm>
            <a:off x="5013555" y="564676"/>
            <a:ext cx="2015412" cy="2478266"/>
          </a:xfrm>
          <a:prstGeom prst="rect">
            <a:avLst/>
          </a:prstGeom>
        </p:spPr>
      </p:pic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113233E8-96D3-4979-AE93-7A93B3DC7B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" r="82" b="27323"/>
          <a:stretch/>
        </p:blipFill>
        <p:spPr>
          <a:xfrm>
            <a:off x="8892075" y="728200"/>
            <a:ext cx="1890354" cy="2275532"/>
          </a:xfrm>
          <a:prstGeom prst="rect">
            <a:avLst/>
          </a:prstGeom>
        </p:spPr>
      </p:pic>
      <p:pic>
        <p:nvPicPr>
          <p:cNvPr id="11" name="Picture 10" descr="Text, letter&#10;&#10;Description automatically generated">
            <a:extLst>
              <a:ext uri="{FF2B5EF4-FFF2-40B4-BE49-F238E27FC236}">
                <a16:creationId xmlns:a16="http://schemas.microsoft.com/office/drawing/2014/main" xmlns="" id="{2557F398-7611-46CA-9EC7-1D898C8A2B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6" b="8156"/>
          <a:stretch/>
        </p:blipFill>
        <p:spPr>
          <a:xfrm>
            <a:off x="1071309" y="3818714"/>
            <a:ext cx="2222595" cy="2401544"/>
          </a:xfrm>
          <a:prstGeom prst="rect">
            <a:avLst/>
          </a:prstGeom>
        </p:spPr>
      </p:pic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xmlns="" id="{01C86F98-C57A-49B8-A837-6EFAAA4173A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" t="13108" b="14224"/>
          <a:stretch/>
        </p:blipFill>
        <p:spPr>
          <a:xfrm>
            <a:off x="5195914" y="3818714"/>
            <a:ext cx="1800171" cy="2513462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xmlns="" id="{488759B1-6703-4046-A4EB-8976928E25E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97" b="28244"/>
          <a:stretch/>
        </p:blipFill>
        <p:spPr>
          <a:xfrm>
            <a:off x="8784085" y="3756549"/>
            <a:ext cx="2524617" cy="241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8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DD9FFA0-457B-43F2-B88B-66B761E7992F}"/>
              </a:ext>
            </a:extLst>
          </p:cNvPr>
          <p:cNvSpPr txBox="1"/>
          <p:nvPr/>
        </p:nvSpPr>
        <p:spPr>
          <a:xfrm>
            <a:off x="3693367" y="6354148"/>
            <a:ext cx="10461172" cy="4026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  <a:hlinkClick r:id="rId2"/>
              </a:rPr>
              <a:t>https://youtu.be/3BOGCP9mjv0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B8AA2F0-98FE-4A9F-B88D-72A721D1D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946" y="417554"/>
            <a:ext cx="9339943" cy="539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24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419" y="205890"/>
            <a:ext cx="9515400" cy="63444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843" y="3695267"/>
            <a:ext cx="2589732" cy="1666061"/>
          </a:xfrm>
          <a:prstGeom prst="rect">
            <a:avLst/>
          </a:prstGeom>
        </p:spPr>
      </p:pic>
      <p:sp>
        <p:nvSpPr>
          <p:cNvPr id="4" name="Curved Left Arrow 3"/>
          <p:cNvSpPr/>
          <p:nvPr/>
        </p:nvSpPr>
        <p:spPr>
          <a:xfrm rot="7931294">
            <a:off x="1414415" y="5428523"/>
            <a:ext cx="505626" cy="95114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10394C5-4789-4DC9-A514-A2123AB6BA08}"/>
              </a:ext>
            </a:extLst>
          </p:cNvPr>
          <p:cNvSpPr txBox="1"/>
          <p:nvPr/>
        </p:nvSpPr>
        <p:spPr>
          <a:xfrm>
            <a:off x="8084322" y="6550351"/>
            <a:ext cx="33584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/>
              <a:t>(Wikipedia - </a:t>
            </a:r>
            <a:r>
              <a:rPr lang="en-US" sz="1200" dirty="0"/>
              <a:t>© </a:t>
            </a:r>
            <a:r>
              <a:rPr lang="en-US" sz="1200" dirty="0" err="1"/>
              <a:t>Bwag</a:t>
            </a:r>
            <a:r>
              <a:rPr lang="en-US" sz="1200" dirty="0"/>
              <a:t>/CC-BY-SA-4.0</a:t>
            </a:r>
            <a:r>
              <a:rPr lang="en-GB" sz="1200" dirty="0" smtClean="0"/>
              <a:t>)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22054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7">
            <a:extLst>
              <a:ext uri="{FF2B5EF4-FFF2-40B4-BE49-F238E27FC236}">
                <a16:creationId xmlns:a16="http://schemas.microsoft.com/office/drawing/2014/main" xmlns="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F2D8EC-8A26-44BC-864E-4D997BA2A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" y="250031"/>
            <a:ext cx="10515600" cy="1325563"/>
          </a:xfrm>
        </p:spPr>
        <p:txBody>
          <a:bodyPr/>
          <a:lstStyle/>
          <a:p>
            <a:r>
              <a:rPr lang="en-GB" dirty="0" smtClean="0"/>
              <a:t>The Argument: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4ABADE5-639F-44EF-B130-7CF063005A9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50520" y="1381760"/>
            <a:ext cx="11130280" cy="4978399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GB" dirty="0" smtClean="0"/>
              <a:t>Stigmatised varieties can gain currency in times of crisis – but how?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GB" dirty="0" smtClean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dirty="0" smtClean="0"/>
              <a:t>A moment of social action that embodies the issue under study: 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rgbClr val="FFC000"/>
                </a:solidFill>
              </a:rPr>
              <a:t>&gt;&gt;Doing </a:t>
            </a:r>
            <a:r>
              <a:rPr lang="en-US" altLang="en-US" dirty="0">
                <a:solidFill>
                  <a:srgbClr val="FFC000"/>
                </a:solidFill>
              </a:rPr>
              <a:t>community through the use of a stigmatized local </a:t>
            </a:r>
            <a:r>
              <a:rPr lang="en-US" altLang="en-US" dirty="0" smtClean="0">
                <a:solidFill>
                  <a:srgbClr val="FFC000"/>
                </a:solidFill>
              </a:rPr>
              <a:t>variety&lt;&lt;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dirty="0" smtClean="0"/>
              <a:t>Identify </a:t>
            </a:r>
            <a:r>
              <a:rPr lang="en-GB" dirty="0"/>
              <a:t>and analyse the </a:t>
            </a:r>
            <a:r>
              <a:rPr lang="en-GB" dirty="0" smtClean="0"/>
              <a:t>salient discourses </a:t>
            </a:r>
            <a:r>
              <a:rPr lang="en-GB" dirty="0"/>
              <a:t>cycling through </a:t>
            </a:r>
            <a:r>
              <a:rPr lang="en-GB" dirty="0" smtClean="0"/>
              <a:t>and constructing this moment of social action</a:t>
            </a:r>
            <a:endParaRPr lang="en-GB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en-GB" dirty="0" smtClean="0"/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GB" dirty="0"/>
          </a:p>
        </p:txBody>
      </p:sp>
      <p:sp>
        <p:nvSpPr>
          <p:cNvPr id="26" name="Arc 21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34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5524" y="1859280"/>
            <a:ext cx="9144000" cy="2621279"/>
          </a:xfrm>
        </p:spPr>
        <p:txBody>
          <a:bodyPr/>
          <a:lstStyle/>
          <a:p>
            <a:r>
              <a:rPr lang="en-GB" dirty="0" smtClean="0"/>
              <a:t>Emilian and Viennese in times of crisis –</a:t>
            </a:r>
            <a:br>
              <a:rPr lang="en-GB" dirty="0" smtClean="0"/>
            </a:br>
            <a:r>
              <a:rPr lang="en-GB" dirty="0" smtClean="0"/>
              <a:t>two case 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36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70808A-5788-461B-8188-CB3CBB214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698" y="123751"/>
            <a:ext cx="11083231" cy="125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4000" dirty="0"/>
              <a:t>Where is Emilian spoken?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47BFD894-73C7-4574-8A7A-DF4C3E7BFC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5510" y="2550892"/>
            <a:ext cx="2445262" cy="307288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0613A90-99E3-4D29-90A5-A6D85462F3A3}"/>
              </a:ext>
            </a:extLst>
          </p:cNvPr>
          <p:cNvSpPr txBox="1"/>
          <p:nvPr/>
        </p:nvSpPr>
        <p:spPr>
          <a:xfrm>
            <a:off x="905509" y="5894363"/>
            <a:ext cx="106676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/>
              <a:t>(Vitali, </a:t>
            </a:r>
            <a:r>
              <a:rPr lang="en-GB" sz="1600" dirty="0" err="1"/>
              <a:t>Uguzzoni</a:t>
            </a:r>
            <a:r>
              <a:rPr lang="en-GB" sz="1600" dirty="0"/>
              <a:t>, </a:t>
            </a:r>
            <a:r>
              <a:rPr lang="en-GB" sz="1600" dirty="0" err="1"/>
              <a:t>Uguzzoni</a:t>
            </a:r>
            <a:r>
              <a:rPr lang="en-GB" sz="1600" dirty="0"/>
              <a:t> 2017)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312BADC-A58F-4BA6-8560-4F2AA3AFF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7890" y="1286322"/>
            <a:ext cx="9144000" cy="398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33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"/>
          <p:cNvSpPr txBox="1">
            <a:spLocks noGrp="1"/>
          </p:cNvSpPr>
          <p:nvPr>
            <p:ph type="title"/>
          </p:nvPr>
        </p:nvSpPr>
        <p:spPr>
          <a:xfrm>
            <a:off x="499798" y="6861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GB" dirty="0" smtClean="0"/>
              <a:t>Status and Vitality</a:t>
            </a:r>
            <a:endParaRPr dirty="0"/>
          </a:p>
        </p:txBody>
      </p:sp>
      <p:pic>
        <p:nvPicPr>
          <p:cNvPr id="197" name="Google Shape;197;p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807715" y="474784"/>
            <a:ext cx="4020454" cy="2860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57598" y="2688713"/>
            <a:ext cx="5747014" cy="3235569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8"/>
          <p:cNvSpPr txBox="1"/>
          <p:nvPr/>
        </p:nvSpPr>
        <p:spPr>
          <a:xfrm>
            <a:off x="5201783" y="5924282"/>
            <a:ext cx="647113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(Modena Today 2015)</a:t>
            </a:r>
            <a:endParaRPr/>
          </a:p>
        </p:txBody>
      </p:sp>
      <p:sp>
        <p:nvSpPr>
          <p:cNvPr id="200" name="Google Shape;200;p8"/>
          <p:cNvSpPr txBox="1"/>
          <p:nvPr/>
        </p:nvSpPr>
        <p:spPr>
          <a:xfrm>
            <a:off x="499798" y="1394179"/>
            <a:ext cx="4824300" cy="372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Noto Sans Symbols"/>
              <a:buChar char="❖"/>
            </a:pPr>
            <a:r>
              <a:rPr lang="en-GB" sz="2200" b="0" i="0" u="none" strike="noStrike" cap="none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Emilian has no official status in Italy</a:t>
            </a:r>
            <a:endParaRPr sz="2200" dirty="0"/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Noto Sans Symbols"/>
              <a:buChar char="❖"/>
            </a:pPr>
            <a:r>
              <a:rPr lang="en-GB" sz="2200" b="0" i="0" u="none" strike="noStrike" cap="none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Bilingual road </a:t>
            </a:r>
            <a:r>
              <a:rPr lang="en-GB" sz="2200" b="0" i="0" u="none" strike="noStrike" cap="none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signage </a:t>
            </a:r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Noto Sans Symbols"/>
              <a:buChar char="❖"/>
            </a:pPr>
            <a:r>
              <a:rPr lang="en-GB" sz="22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Shifting </a:t>
            </a:r>
            <a:r>
              <a:rPr lang="en-GB" sz="22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towards </a:t>
            </a:r>
            <a:r>
              <a:rPr lang="en-GB" sz="22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Italian</a:t>
            </a:r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Noto Sans Symbols"/>
              <a:buChar char="❖"/>
            </a:pPr>
            <a:r>
              <a:rPr lang="en-GB" sz="22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Language </a:t>
            </a:r>
            <a:r>
              <a:rPr lang="en-GB" sz="22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use: adults and older. </a:t>
            </a:r>
            <a:r>
              <a:rPr lang="en-GB" sz="22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/>
            </a:r>
            <a:br>
              <a:rPr lang="en-GB" sz="22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</a:br>
            <a:r>
              <a:rPr lang="en-GB" sz="22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Only </a:t>
            </a:r>
            <a:r>
              <a:rPr lang="en-GB" sz="22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taught to children in some rural </a:t>
            </a:r>
            <a:r>
              <a:rPr lang="en-GB" sz="22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areas</a:t>
            </a:r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Noto Sans Symbols"/>
              <a:buChar char="❖"/>
            </a:pPr>
            <a:r>
              <a:rPr lang="en-GB" sz="22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Emilian </a:t>
            </a:r>
            <a:r>
              <a:rPr lang="en-GB" sz="22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is less and less publicly </a:t>
            </a:r>
            <a:r>
              <a:rPr lang="en-GB" sz="22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used</a:t>
            </a:r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Noto Sans Symbols"/>
              <a:buChar char="❖"/>
            </a:pPr>
            <a:r>
              <a:rPr lang="en-GB" sz="22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More </a:t>
            </a:r>
            <a:r>
              <a:rPr lang="en-GB" sz="22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research is </a:t>
            </a:r>
            <a:r>
              <a:rPr lang="en-GB" sz="22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needed</a:t>
            </a:r>
            <a:endParaRPr sz="2200" b="0" i="0" u="none" strike="noStrike" cap="none" dirty="0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36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AC13704-2908-45DD-B11C-8F90BDEFFA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51" t="15744" r="15466" b="27542"/>
          <a:stretch/>
        </p:blipFill>
        <p:spPr>
          <a:xfrm>
            <a:off x="1352145" y="546045"/>
            <a:ext cx="9251004" cy="576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20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A72500FC-94C1-48B5-AEB5-80ECEE5205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85" t="33952" r="24620" b="34790"/>
          <a:stretch/>
        </p:blipFill>
        <p:spPr bwMode="auto">
          <a:xfrm>
            <a:off x="1097280" y="1253808"/>
            <a:ext cx="10029842" cy="508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22" y="132080"/>
            <a:ext cx="10515600" cy="999808"/>
          </a:xfrm>
        </p:spPr>
        <p:txBody>
          <a:bodyPr/>
          <a:lstStyle/>
          <a:p>
            <a:pPr algn="ctr"/>
            <a:r>
              <a:rPr lang="en-US" dirty="0" smtClean="0"/>
              <a:t>Doing community through Emilian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28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" y="100965"/>
            <a:ext cx="9443720" cy="1724660"/>
          </a:xfrm>
        </p:spPr>
        <p:txBody>
          <a:bodyPr/>
          <a:lstStyle/>
          <a:p>
            <a:r>
              <a:rPr lang="en-US" dirty="0" smtClean="0"/>
              <a:t>Doing community through Emilian – </a:t>
            </a:r>
            <a:br>
              <a:rPr lang="en-US" dirty="0" smtClean="0"/>
            </a:br>
            <a:r>
              <a:rPr lang="en-US" sz="3200" dirty="0" smtClean="0"/>
              <a:t>Salient discourses cycling through the moment of social action: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2133600"/>
            <a:ext cx="11201400" cy="4030028"/>
          </a:xfrm>
        </p:spPr>
        <p:txBody>
          <a:bodyPr/>
          <a:lstStyle/>
          <a:p>
            <a:r>
              <a:rPr lang="en-GB" dirty="0"/>
              <a:t>Local language: </a:t>
            </a:r>
            <a:r>
              <a:rPr lang="en-GB" dirty="0" smtClean="0"/>
              <a:t>Emilian (ancestral)</a:t>
            </a:r>
          </a:p>
          <a:p>
            <a:r>
              <a:rPr lang="en-GB" dirty="0" smtClean="0"/>
              <a:t>External </a:t>
            </a:r>
            <a:r>
              <a:rPr lang="en-GB" dirty="0"/>
              <a:t>factors: earthquake, death, uncertainty, </a:t>
            </a:r>
            <a:r>
              <a:rPr lang="en-GB" dirty="0" smtClean="0"/>
              <a:t>livelihoods</a:t>
            </a:r>
          </a:p>
          <a:p>
            <a:r>
              <a:rPr lang="en-GB" dirty="0"/>
              <a:t>General spirit: fear, hope, </a:t>
            </a:r>
            <a:r>
              <a:rPr lang="en-GB" dirty="0" smtClean="0"/>
              <a:t>recovery</a:t>
            </a:r>
          </a:p>
          <a:p>
            <a:pPr>
              <a:tabLst>
                <a:tab pos="2692400" algn="l"/>
              </a:tabLst>
            </a:pPr>
            <a:r>
              <a:rPr lang="en-GB" dirty="0"/>
              <a:t>Local collectives: “a </a:t>
            </a:r>
            <a:r>
              <a:rPr lang="en-GB" dirty="0" err="1"/>
              <a:t>stam</a:t>
            </a:r>
            <a:r>
              <a:rPr lang="en-GB" dirty="0"/>
              <a:t> </a:t>
            </a:r>
            <a:r>
              <a:rPr lang="en-GB" dirty="0" err="1"/>
              <a:t>béin</a:t>
            </a:r>
            <a:r>
              <a:rPr lang="en-GB" dirty="0"/>
              <a:t>” (</a:t>
            </a:r>
            <a:r>
              <a:rPr lang="en-GB" dirty="0" err="1"/>
              <a:t>meso</a:t>
            </a:r>
            <a:r>
              <a:rPr lang="en-GB" dirty="0"/>
              <a:t> level), local institutions, charity </a:t>
            </a:r>
            <a:r>
              <a:rPr lang="en-GB" dirty="0" smtClean="0"/>
              <a:t>	practices</a:t>
            </a:r>
          </a:p>
          <a:p>
            <a:r>
              <a:rPr lang="en-GB" dirty="0" smtClean="0"/>
              <a:t>Local habitus</a:t>
            </a:r>
            <a:r>
              <a:rPr lang="en-GB" dirty="0"/>
              <a:t>: abandonment from the State, fencing for </a:t>
            </a:r>
            <a:r>
              <a:rPr lang="en-GB" dirty="0" smtClean="0"/>
              <a:t>oneself</a:t>
            </a:r>
          </a:p>
          <a:p>
            <a:r>
              <a:rPr lang="en-GB" dirty="0"/>
              <a:t>Language attitudes: family, domestic </a:t>
            </a:r>
            <a:r>
              <a:rPr lang="en-GB" dirty="0" smtClean="0"/>
              <a:t>domain, no-frills</a:t>
            </a:r>
            <a:endParaRPr lang="en-US" dirty="0"/>
          </a:p>
          <a:p>
            <a:r>
              <a:rPr lang="en-GB" dirty="0"/>
              <a:t>Local </a:t>
            </a:r>
            <a:r>
              <a:rPr lang="en-GB" dirty="0" smtClean="0"/>
              <a:t>culture: </a:t>
            </a:r>
            <a:r>
              <a:rPr lang="en-GB" dirty="0"/>
              <a:t>local </a:t>
            </a:r>
            <a:r>
              <a:rPr lang="en-GB" dirty="0" smtClean="0"/>
              <a:t>businesses, history of the region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6034" y="0"/>
            <a:ext cx="216217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1374</TotalTime>
  <Words>1303</Words>
  <Application>Microsoft Office PowerPoint</Application>
  <PresentationFormat>Widescreen</PresentationFormat>
  <Paragraphs>112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Noto Sans Symbols</vt:lpstr>
      <vt:lpstr>Trebuchet MS</vt:lpstr>
      <vt:lpstr>Office Theme</vt:lpstr>
      <vt:lpstr>Traumatic crises as revaluation opportunities for stigmatized varieties:  Maintaining strength and a sense of community with Emilian and Viennese </vt:lpstr>
      <vt:lpstr>The Argument:</vt:lpstr>
      <vt:lpstr>The Argument:</vt:lpstr>
      <vt:lpstr>Emilian and Viennese in times of crisis – two case studies</vt:lpstr>
      <vt:lpstr>Where is Emilian spoken?</vt:lpstr>
      <vt:lpstr>Status and Vitality</vt:lpstr>
      <vt:lpstr>PowerPoint Presentation</vt:lpstr>
      <vt:lpstr>Doing community through Emilian</vt:lpstr>
      <vt:lpstr>Doing community through Emilian –  Salient discourses cycling through the moment of social action:</vt:lpstr>
      <vt:lpstr>Doing community through Emilian (II)</vt:lpstr>
      <vt:lpstr>PowerPoint Presentation</vt:lpstr>
      <vt:lpstr>The second case study: Viennese </vt:lpstr>
      <vt:lpstr>PowerPoint Presentation</vt:lpstr>
      <vt:lpstr>The public crisis</vt:lpstr>
      <vt:lpstr>PowerPoint Presentation</vt:lpstr>
      <vt:lpstr>Doing community through Viennese –  Salient discourses cycling through the moment of social action:</vt:lpstr>
      <vt:lpstr>"Ein echter Wiener geht nicht unter" (A real Viennese never goes down)</vt:lpstr>
      <vt:lpstr>Doing community through Viennese</vt:lpstr>
      <vt:lpstr>The Argument:</vt:lpstr>
      <vt:lpstr>Conclusion(s)</vt:lpstr>
      <vt:lpstr>This is not limited to Emilian and Viennese…</vt:lpstr>
      <vt:lpstr>References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Iubini-Hampton, Jessica</dc:creator>
  <cp:lastModifiedBy>Barbara Soukup</cp:lastModifiedBy>
  <cp:revision>115</cp:revision>
  <dcterms:created xsi:type="dcterms:W3CDTF">2021-05-14T08:50:25Z</dcterms:created>
  <dcterms:modified xsi:type="dcterms:W3CDTF">2021-05-28T00:10:58Z</dcterms:modified>
</cp:coreProperties>
</file>