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7"/>
  </p:notesMasterIdLst>
  <p:sldIdLst>
    <p:sldId id="256" r:id="rId5"/>
    <p:sldId id="257" r:id="rId6"/>
    <p:sldId id="276" r:id="rId7"/>
    <p:sldId id="279" r:id="rId8"/>
    <p:sldId id="293" r:id="rId9"/>
    <p:sldId id="294" r:id="rId10"/>
    <p:sldId id="278" r:id="rId11"/>
    <p:sldId id="277" r:id="rId12"/>
    <p:sldId id="286" r:id="rId13"/>
    <p:sldId id="263" r:id="rId14"/>
    <p:sldId id="266" r:id="rId15"/>
    <p:sldId id="268" r:id="rId16"/>
    <p:sldId id="269" r:id="rId17"/>
    <p:sldId id="273" r:id="rId18"/>
    <p:sldId id="272" r:id="rId19"/>
    <p:sldId id="264" r:id="rId20"/>
    <p:sldId id="291" r:id="rId21"/>
    <p:sldId id="290" r:id="rId22"/>
    <p:sldId id="292" r:id="rId23"/>
    <p:sldId id="27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4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2" autoAdjust="0"/>
    <p:restoredTop sz="94669"/>
  </p:normalViewPr>
  <p:slideViewPr>
    <p:cSldViewPr snapToGrid="0">
      <p:cViewPr varScale="1">
        <p:scale>
          <a:sx n="114" d="100"/>
          <a:sy n="114" d="100"/>
        </p:scale>
        <p:origin x="15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17175-9248-4C94-B4F7-33191320E106}" type="datetimeFigureOut">
              <a:t>9/7/25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422D9-3332-4877-9C3F-3E63D70D05C1}" type="slidenum">
              <a:t>‹#›</a:t>
            </a:fld>
            <a:endParaRPr lang="en-GB"/>
          </a:p>
        </p:txBody>
      </p:sp>
    </p:spTree>
    <p:extLst>
      <p:ext uri="{BB962C8B-B14F-4D97-AF65-F5344CB8AC3E}">
        <p14:creationId xmlns:p14="http://schemas.microsoft.com/office/powerpoint/2010/main" val="362018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EMBED LINK</a:t>
            </a:r>
            <a:endParaRPr lang="en-US" dirty="0"/>
          </a:p>
          <a:p>
            <a:r>
              <a:rPr lang="en-US" dirty="0"/>
              <a:t>Hello everyone!</a:t>
            </a:r>
            <a:br>
              <a:rPr lang="en-US" dirty="0">
                <a:cs typeface="+mn-lt"/>
              </a:rPr>
            </a:br>
            <a:r>
              <a:rPr lang="en-US" dirty="0"/>
              <a:t> Great to see you all here today.</a:t>
            </a:r>
            <a:endParaRPr lang="en-US" dirty="0">
              <a:ea typeface="Calibri"/>
              <a:cs typeface="Calibri"/>
            </a:endParaRPr>
          </a:p>
          <a:p>
            <a:r>
              <a:rPr lang="en-US" dirty="0"/>
              <a:t>We're going to kick things off with a bit of a </a:t>
            </a:r>
            <a:r>
              <a:rPr lang="en-US" i="1" dirty="0"/>
              <a:t>controversial</a:t>
            </a:r>
            <a:r>
              <a:rPr lang="en-US" dirty="0"/>
              <a:t> question—so get ready.</a:t>
            </a:r>
          </a:p>
          <a:p>
            <a:pPr marL="171450" indent="-171450">
              <a:buFont typeface="Arial"/>
              <a:buChar char="•"/>
            </a:pPr>
            <a:r>
              <a:rPr lang="en-US" b="1" dirty="0"/>
              <a:t>Do you like pineapple on pizza?</a:t>
            </a:r>
            <a:endParaRPr lang="en-US" dirty="0"/>
          </a:p>
          <a:p>
            <a:r>
              <a:rPr lang="en-US" dirty="0"/>
              <a:t>If you do, raise your hand. Don't be shy!   </a:t>
            </a:r>
          </a:p>
          <a:p>
            <a:r>
              <a:rPr lang="en-US" dirty="0"/>
              <a:t>[Pause and react to audience—light banter]</a:t>
            </a:r>
          </a:p>
          <a:p>
            <a:r>
              <a:rPr lang="en-US" dirty="0"/>
              <a:t>Wow, okay, some strong opinions in the room already.</a:t>
            </a:r>
          </a:p>
          <a:p>
            <a:r>
              <a:rPr lang="en-US" dirty="0"/>
              <a:t>This one simple question? It </a:t>
            </a:r>
            <a:r>
              <a:rPr lang="en-US" i="1" dirty="0"/>
              <a:t>divides</a:t>
            </a:r>
            <a:r>
              <a:rPr lang="en-US" dirty="0"/>
              <a:t> people instantly. Suddenly we’ve got two passionate camps.</a:t>
            </a:r>
          </a:p>
          <a:p>
            <a:r>
              <a:rPr lang="en-US" dirty="0"/>
              <a:t>So, to explore this idea a bit deeper, let’s start with a short clip featuring Italian singer Damiano from </a:t>
            </a:r>
            <a:r>
              <a:rPr lang="en-US" dirty="0" err="1"/>
              <a:t>Måneskin</a:t>
            </a:r>
            <a:r>
              <a:rPr lang="en-US" dirty="0"/>
              <a:t>, who made the bold move of migrating to America.</a:t>
            </a:r>
          </a:p>
          <a:p>
            <a:r>
              <a:rPr lang="en-US" dirty="0"/>
              <a:t>[Cue video]</a:t>
            </a:r>
          </a:p>
          <a:p>
            <a:r>
              <a:rPr lang="en-US" dirty="0"/>
              <a:t>But we’re not here to debate pizza toppings today. </a:t>
            </a:r>
          </a:p>
          <a:p>
            <a:r>
              <a:rPr lang="en-US" dirty="0"/>
              <a:t>Instead, we </a:t>
            </a:r>
            <a:r>
              <a:rPr lang="en-US" u="sng" dirty="0"/>
              <a:t>are</a:t>
            </a:r>
            <a:r>
              <a:rPr lang="en-US" dirty="0"/>
              <a:t> here talk about how food in migrant communities turns into a powerful symbol, </a:t>
            </a:r>
            <a:br>
              <a:rPr lang="en-US" dirty="0"/>
            </a:br>
            <a:r>
              <a:rPr lang="en-US" dirty="0"/>
              <a:t>a kind of “bordering” space, where identity and belonging are constantly being affirmed—or contested.</a:t>
            </a:r>
          </a:p>
          <a:p>
            <a:r>
              <a:rPr lang="en-US" dirty="0"/>
              <a:t>&gt;&gt; With this opening provocation in mind, we now turn to the conceptual framework guiding our study. Specifically, to ground our discussion, we now turn to the conceptual terrain of border theory and sociolinguistics.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40422D9-3332-4877-9C3F-3E63D70D05C1}" type="slidenum">
              <a:t>2</a:t>
            </a:fld>
            <a:endParaRPr lang="en-GB"/>
          </a:p>
        </p:txBody>
      </p:sp>
    </p:spTree>
    <p:extLst>
      <p:ext uri="{BB962C8B-B14F-4D97-AF65-F5344CB8AC3E}">
        <p14:creationId xmlns:p14="http://schemas.microsoft.com/office/powerpoint/2010/main" val="240469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0422D9-3332-4877-9C3F-3E63D70D05C1}" type="slidenum">
              <a:rPr lang="en-GB" smtClean="0"/>
              <a:t>5</a:t>
            </a:fld>
            <a:endParaRPr lang="en-GB"/>
          </a:p>
        </p:txBody>
      </p:sp>
    </p:spTree>
    <p:extLst>
      <p:ext uri="{BB962C8B-B14F-4D97-AF65-F5344CB8AC3E}">
        <p14:creationId xmlns:p14="http://schemas.microsoft.com/office/powerpoint/2010/main" val="357256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AF29C-BD31-31DB-F130-C1CD3E459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E55AB-D4F9-87E8-823D-DDDA21800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5C8EA-0FFF-BD4D-2F30-64D7C6F22D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D29DF4-AC0B-2ED9-922F-2C3BC445DBD5}"/>
              </a:ext>
            </a:extLst>
          </p:cNvPr>
          <p:cNvSpPr>
            <a:spLocks noGrp="1"/>
          </p:cNvSpPr>
          <p:nvPr>
            <p:ph type="sldNum" sz="quarter" idx="5"/>
          </p:nvPr>
        </p:nvSpPr>
        <p:spPr/>
        <p:txBody>
          <a:bodyPr/>
          <a:lstStyle/>
          <a:p>
            <a:fld id="{040422D9-3332-4877-9C3F-3E63D70D05C1}" type="slidenum">
              <a:rPr lang="en-GB" smtClean="0"/>
              <a:t>6</a:t>
            </a:fld>
            <a:endParaRPr lang="en-GB"/>
          </a:p>
        </p:txBody>
      </p:sp>
    </p:spTree>
    <p:extLst>
      <p:ext uri="{BB962C8B-B14F-4D97-AF65-F5344CB8AC3E}">
        <p14:creationId xmlns:p14="http://schemas.microsoft.com/office/powerpoint/2010/main" val="27803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trauma: corporeal and affective effect (materiality of the border)</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Indirectness is appropriated as cultural code with effects [possible through </a:t>
            </a:r>
            <a:r>
              <a:rPr lang="en-GB" sz="1200" kern="1200" err="1">
                <a:solidFill>
                  <a:schemeClr val="tx1"/>
                </a:solidFill>
                <a:effectLst/>
                <a:latin typeface="+mn-lt"/>
                <a:ea typeface="+mn-ea"/>
                <a:cs typeface="+mn-cs"/>
              </a:rPr>
              <a:t>enregisterment</a:t>
            </a:r>
            <a:r>
              <a:rPr lang="en-GB" sz="1200" kern="1200">
                <a:solidFill>
                  <a:schemeClr val="tx1"/>
                </a:solidFill>
                <a:effectLst/>
                <a:latin typeface="+mn-lt"/>
                <a:ea typeface="+mn-ea"/>
                <a:cs typeface="+mn-cs"/>
              </a:rPr>
              <a:t> as a meta-reflection or else our participants couldn’t bring us this example, minimum second order style shifting or third order, a value-based association, to be sophisticated you need to be subtle -&gt; also aesthetics]</a:t>
            </a:r>
          </a:p>
          <a:p>
            <a:r>
              <a:rPr lang="en-GB" sz="1200" kern="1200">
                <a:solidFill>
                  <a:schemeClr val="tx1"/>
                </a:solidFill>
                <a:effectLst/>
                <a:latin typeface="+mn-lt"/>
                <a:ea typeface="+mn-ea"/>
                <a:cs typeface="+mn-cs"/>
              </a:rPr>
              <a:t>Estranged by directness in Italy linked to transgression of social class as marked by disagio</a:t>
            </a:r>
          </a:p>
          <a:p>
            <a:r>
              <a:rPr lang="en-GB" sz="1200" kern="1200">
                <a:solidFill>
                  <a:schemeClr val="tx1"/>
                </a:solidFill>
                <a:effectLst/>
                <a:latin typeface="+mn-lt"/>
                <a:ea typeface="+mn-ea"/>
                <a:cs typeface="+mn-cs"/>
              </a:rPr>
              <a:t>Self-attributed belonging to </a:t>
            </a:r>
            <a:r>
              <a:rPr lang="en-GB" sz="1200" kern="1200" err="1">
                <a:solidFill>
                  <a:schemeClr val="tx1"/>
                </a:solidFill>
                <a:effectLst/>
                <a:latin typeface="+mn-lt"/>
                <a:ea typeface="+mn-ea"/>
                <a:cs typeface="+mn-cs"/>
              </a:rPr>
              <a:t>britishness</a:t>
            </a:r>
            <a:r>
              <a:rPr lang="en-GB" sz="1200" kern="1200">
                <a:solidFill>
                  <a:schemeClr val="tx1"/>
                </a:solidFill>
                <a:effectLst/>
                <a:latin typeface="+mn-lt"/>
                <a:ea typeface="+mn-ea"/>
                <a:cs typeface="+mn-cs"/>
              </a:rPr>
              <a:t> (his declaration of belonging)</a:t>
            </a:r>
          </a:p>
          <a:p>
            <a:endParaRPr lang="en-GB"/>
          </a:p>
        </p:txBody>
      </p:sp>
      <p:sp>
        <p:nvSpPr>
          <p:cNvPr id="4" name="Slide Number Placeholder 3"/>
          <p:cNvSpPr>
            <a:spLocks noGrp="1"/>
          </p:cNvSpPr>
          <p:nvPr>
            <p:ph type="sldNum" sz="quarter" idx="5"/>
          </p:nvPr>
        </p:nvSpPr>
        <p:spPr/>
        <p:txBody>
          <a:bodyPr/>
          <a:lstStyle/>
          <a:p>
            <a:fld id="{040422D9-3332-4877-9C3F-3E63D70D05C1}" type="slidenum">
              <a:rPr lang="en-GB" smtClean="0"/>
              <a:t>13</a:t>
            </a:fld>
            <a:endParaRPr lang="en-GB"/>
          </a:p>
        </p:txBody>
      </p:sp>
    </p:spTree>
    <p:extLst>
      <p:ext uri="{BB962C8B-B14F-4D97-AF65-F5344CB8AC3E}">
        <p14:creationId xmlns:p14="http://schemas.microsoft.com/office/powerpoint/2010/main" val="146596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pleasure: corporeal and affective effect (materiality of the border)</a:t>
            </a:r>
          </a:p>
          <a:p>
            <a:endParaRPr lang="en-GB"/>
          </a:p>
        </p:txBody>
      </p:sp>
      <p:sp>
        <p:nvSpPr>
          <p:cNvPr id="4" name="Slide Number Placeholder 3"/>
          <p:cNvSpPr>
            <a:spLocks noGrp="1"/>
          </p:cNvSpPr>
          <p:nvPr>
            <p:ph type="sldNum" sz="quarter" idx="5"/>
          </p:nvPr>
        </p:nvSpPr>
        <p:spPr/>
        <p:txBody>
          <a:bodyPr/>
          <a:lstStyle/>
          <a:p>
            <a:fld id="{040422D9-3332-4877-9C3F-3E63D70D05C1}" type="slidenum">
              <a:rPr lang="en-GB" smtClean="0"/>
              <a:t>14</a:t>
            </a:fld>
            <a:endParaRPr lang="en-GB"/>
          </a:p>
        </p:txBody>
      </p:sp>
    </p:spTree>
    <p:extLst>
      <p:ext uri="{BB962C8B-B14F-4D97-AF65-F5344CB8AC3E}">
        <p14:creationId xmlns:p14="http://schemas.microsoft.com/office/powerpoint/2010/main" val="414694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Valerio crosses and transgresses social borders of national identity to align himself with the aspect of the given culture that more closely reflects his aesthetic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Despite the use of a well put together and clearly delineated triangle, this is to show that hybrid identities are not harmonious beings but fragmented and often value-driven/based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Materiality of border crossing produces a reality that is both corporeally and ethically pleasing </a:t>
            </a:r>
          </a:p>
          <a:p>
            <a:endParaRPr lang="en-GB" dirty="0"/>
          </a:p>
        </p:txBody>
      </p:sp>
      <p:sp>
        <p:nvSpPr>
          <p:cNvPr id="4" name="Slide Number Placeholder 3"/>
          <p:cNvSpPr>
            <a:spLocks noGrp="1"/>
          </p:cNvSpPr>
          <p:nvPr>
            <p:ph type="sldNum" sz="quarter" idx="5"/>
          </p:nvPr>
        </p:nvSpPr>
        <p:spPr/>
        <p:txBody>
          <a:bodyPr/>
          <a:lstStyle/>
          <a:p>
            <a:fld id="{040422D9-3332-4877-9C3F-3E63D70D05C1}" type="slidenum">
              <a:rPr lang="en-GB" smtClean="0"/>
              <a:t>15</a:t>
            </a:fld>
            <a:endParaRPr lang="en-GB"/>
          </a:p>
        </p:txBody>
      </p:sp>
    </p:spTree>
    <p:extLst>
      <p:ext uri="{BB962C8B-B14F-4D97-AF65-F5344CB8AC3E}">
        <p14:creationId xmlns:p14="http://schemas.microsoft.com/office/powerpoint/2010/main" val="39935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1000"/>
              </a:spcBef>
            </a:pPr>
            <a:r>
              <a:rPr lang="en-US"/>
              <a:t>This study demonstrates how to </a:t>
            </a:r>
            <a:r>
              <a:rPr lang="en-US" b="1"/>
              <a:t>operationalize BAM at the micro level</a:t>
            </a:r>
            <a:r>
              <a:rPr lang="en-US"/>
              <a:t> through the analysis of cultural discourse (e.g., food, authenticity, stereotypes).  </a:t>
            </a:r>
          </a:p>
          <a:p>
            <a:pPr marL="228600" indent="-228600">
              <a:spcBef>
                <a:spcPts val="1000"/>
              </a:spcBef>
            </a:pPr>
            <a:r>
              <a:rPr lang="en-US"/>
              <a:t>Shows how </a:t>
            </a:r>
            <a:r>
              <a:rPr lang="en-US" b="1"/>
              <a:t>food and drink practices act as semiotic sites</a:t>
            </a:r>
            <a:r>
              <a:rPr lang="en-US"/>
              <a:t> of bordering, where inclusion/exclusion and authenticity are negotiated (e.g., contested </a:t>
            </a:r>
            <a:r>
              <a:rPr lang="en-US" err="1"/>
              <a:t>Italianness</a:t>
            </a:r>
            <a:r>
              <a:rPr lang="en-US"/>
              <a:t>).  </a:t>
            </a:r>
          </a:p>
          <a:p>
            <a:pPr marL="228600" indent="-228600">
              <a:spcBef>
                <a:spcPts val="1000"/>
              </a:spcBef>
            </a:pPr>
            <a:r>
              <a:rPr lang="en-US"/>
              <a:t>Bridges a methodological gap: while BAM and political geography are rarely integrated with SL/DA, this study offers a roadmap for </a:t>
            </a:r>
            <a:r>
              <a:rPr lang="en-US" b="1"/>
              <a:t>interdisciplinary methodological integration</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040422D9-3332-4877-9C3F-3E63D70D05C1}" type="slidenum">
              <a:rPr lang="en-US"/>
              <a:t>16</a:t>
            </a:fld>
            <a:endParaRPr lang="en-US"/>
          </a:p>
        </p:txBody>
      </p:sp>
    </p:spTree>
    <p:extLst>
      <p:ext uri="{BB962C8B-B14F-4D97-AF65-F5344CB8AC3E}">
        <p14:creationId xmlns:p14="http://schemas.microsoft.com/office/powerpoint/2010/main" val="151562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Chinese restaurant example would be side crossing: </a:t>
            </a:r>
            <a:r>
              <a:rPr lang="en-US" err="1">
                <a:ea typeface="Calibri"/>
                <a:cs typeface="Calibri"/>
              </a:rPr>
              <a:t>italian</a:t>
            </a:r>
            <a:r>
              <a:rPr lang="en-US">
                <a:ea typeface="Calibri"/>
                <a:cs typeface="Calibri"/>
              </a:rPr>
              <a:t> migrant going to </a:t>
            </a:r>
            <a:r>
              <a:rPr lang="en-US" err="1">
                <a:ea typeface="Calibri"/>
                <a:cs typeface="Calibri"/>
              </a:rPr>
              <a:t>chinese</a:t>
            </a:r>
            <a:r>
              <a:rPr lang="en-US">
                <a:ea typeface="Calibri"/>
                <a:cs typeface="Calibri"/>
              </a:rPr>
              <a:t> restaurant – in contrast to the pub (the pub would have been straight crossing) and it is explicitly rejected in the excerpt. Incidentally – in terms of sign, we have: R = </a:t>
            </a:r>
            <a:r>
              <a:rPr lang="en-US" err="1">
                <a:ea typeface="Calibri"/>
                <a:cs typeface="Calibri"/>
              </a:rPr>
              <a:t>chinese</a:t>
            </a:r>
            <a:r>
              <a:rPr lang="en-US">
                <a:ea typeface="Calibri"/>
                <a:cs typeface="Calibri"/>
              </a:rPr>
              <a:t> food, O = </a:t>
            </a:r>
            <a:r>
              <a:rPr lang="en-US" err="1">
                <a:ea typeface="Calibri"/>
                <a:cs typeface="Calibri"/>
              </a:rPr>
              <a:t>Italianness</a:t>
            </a:r>
            <a:r>
              <a:rPr lang="en-US">
                <a:ea typeface="Calibri"/>
                <a:cs typeface="Calibri"/>
              </a:rPr>
              <a:t>, I = familiarity, authenticity. </a:t>
            </a:r>
          </a:p>
        </p:txBody>
      </p:sp>
      <p:sp>
        <p:nvSpPr>
          <p:cNvPr id="4" name="Slide Number Placeholder 3"/>
          <p:cNvSpPr>
            <a:spLocks noGrp="1"/>
          </p:cNvSpPr>
          <p:nvPr>
            <p:ph type="sldNum" sz="quarter" idx="5"/>
          </p:nvPr>
        </p:nvSpPr>
        <p:spPr/>
        <p:txBody>
          <a:bodyPr/>
          <a:lstStyle/>
          <a:p>
            <a:fld id="{040422D9-3332-4877-9C3F-3E63D70D05C1}" type="slidenum">
              <a:rPr lang="en-US"/>
              <a:t>22</a:t>
            </a:fld>
            <a:endParaRPr lang="en-US"/>
          </a:p>
        </p:txBody>
      </p:sp>
    </p:spTree>
    <p:extLst>
      <p:ext uri="{BB962C8B-B14F-4D97-AF65-F5344CB8AC3E}">
        <p14:creationId xmlns:p14="http://schemas.microsoft.com/office/powerpoint/2010/main" val="199912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GB"/>
              <a:t>Click to edit Master title style</a:t>
            </a:r>
            <a:endParaRPr lang="en-US"/>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9/7/25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343077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9/7/25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5058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9/7/25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7335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9/7/25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3808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GB"/>
              <a:t>Click to edit Master title style</a:t>
            </a:r>
            <a:endParaRPr lang="en-US"/>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9/7/25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726712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02239" y="2638044"/>
            <a:ext cx="3288023"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53737" y="2638044"/>
            <a:ext cx="3290516"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p:txBody>
          <a:bodyPr/>
          <a:lstStyle/>
          <a:p>
            <a:fld id="{5BCAD085-E8A6-8845-BD4E-CB4CCA059FC4}" type="datetimeFigureOut">
              <a:rPr lang="en-US" smtClean="0"/>
              <a:t>9/7/25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379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9/7/25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9398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9/7/25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6905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74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GB"/>
              <a:t>Click to edit Master title style</a:t>
            </a:r>
            <a:endParaRPr lang="en-US"/>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5BCAD085-E8A6-8845-BD4E-CB4CCA059FC4}" type="datetimeFigureOut">
              <a:rPr lang="en-US" smtClean="0"/>
              <a:t>9/7/25</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7847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CAD085-E8A6-8845-BD4E-CB4CCA059FC4}" type="datetimeFigureOut">
              <a:rPr lang="en-US" smtClean="0"/>
              <a:t>9/7/25</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9225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CAD085-E8A6-8845-BD4E-CB4CCA059FC4}" type="datetimeFigureOut">
              <a:rPr lang="en-US" smtClean="0"/>
              <a:t>9/7/25</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4768300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reel/DJaGF2ssJMk/?igsh=MTd4aXJuaTZ5aTVic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creationsbykara.com/2010/08/almost-homemade-ice-cream-recipe.html/"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irds flying in formation">
            <a:extLst>
              <a:ext uri="{FF2B5EF4-FFF2-40B4-BE49-F238E27FC236}">
                <a16:creationId xmlns:a16="http://schemas.microsoft.com/office/drawing/2014/main" id="{58C89F0B-72AD-8344-AD3C-723471F20470}"/>
              </a:ext>
            </a:extLst>
          </p:cNvPr>
          <p:cNvPicPr>
            <a:picLocks noChangeAspect="1"/>
          </p:cNvPicPr>
          <p:nvPr/>
        </p:nvPicPr>
        <p:blipFill>
          <a:blip r:embed="rId2">
            <a:alphaModFix amt="60000"/>
          </a:blip>
          <a:srcRect r="10332" b="-2"/>
          <a:stretch>
            <a:fillRect/>
          </a:stretch>
        </p:blipFill>
        <p:spPr>
          <a:xfrm>
            <a:off x="0" y="0"/>
            <a:ext cx="9143980" cy="6857990"/>
          </a:xfrm>
          <a:prstGeom prst="rect">
            <a:avLst/>
          </a:prstGeom>
        </p:spPr>
      </p:pic>
      <p:sp>
        <p:nvSpPr>
          <p:cNvPr id="2" name="Title 1"/>
          <p:cNvSpPr>
            <a:spLocks noGrp="1"/>
          </p:cNvSpPr>
          <p:nvPr>
            <p:ph type="ctrTitle"/>
          </p:nvPr>
        </p:nvSpPr>
        <p:spPr>
          <a:xfrm>
            <a:off x="628650" y="914402"/>
            <a:ext cx="7886700" cy="2985923"/>
          </a:xfrm>
        </p:spPr>
        <p:txBody>
          <a:bodyPr>
            <a:normAutofit/>
          </a:bodyPr>
          <a:lstStyle/>
          <a:p>
            <a:r>
              <a:rPr lang="en-GB" sz="4000" b="1">
                <a:latin typeface="Aptos"/>
              </a:rPr>
              <a:t>Deviance and Belonging:</a:t>
            </a:r>
          </a:p>
          <a:p>
            <a:r>
              <a:rPr lang="en-GB" sz="3600">
                <a:solidFill>
                  <a:schemeClr val="bg2"/>
                </a:solidFill>
              </a:rPr>
              <a:t>Transgressing the Borders of </a:t>
            </a:r>
            <a:r>
              <a:rPr lang="en-GB" sz="3600" err="1">
                <a:solidFill>
                  <a:schemeClr val="bg2"/>
                </a:solidFill>
              </a:rPr>
              <a:t>Italianness</a:t>
            </a:r>
            <a:r>
              <a:rPr lang="en-GB" sz="3600">
                <a:solidFill>
                  <a:schemeClr val="bg2"/>
                </a:solidFill>
              </a:rPr>
              <a:t> in Migration</a:t>
            </a:r>
          </a:p>
        </p:txBody>
      </p:sp>
      <p:sp>
        <p:nvSpPr>
          <p:cNvPr id="3" name="Subtitle 2"/>
          <p:cNvSpPr>
            <a:spLocks noGrp="1"/>
          </p:cNvSpPr>
          <p:nvPr>
            <p:ph type="subTitle" idx="1"/>
          </p:nvPr>
        </p:nvSpPr>
        <p:spPr>
          <a:xfrm>
            <a:off x="628650" y="5332128"/>
            <a:ext cx="7886700" cy="1384310"/>
          </a:xfrm>
        </p:spPr>
        <p:txBody>
          <a:bodyPr vert="horz" lIns="91440" tIns="45720" rIns="91440" bIns="45720" rtlCol="0" anchor="t">
            <a:normAutofit/>
          </a:bodyPr>
          <a:lstStyle/>
          <a:p>
            <a:pPr>
              <a:spcBef>
                <a:spcPts val="0"/>
              </a:spcBef>
            </a:pPr>
            <a:r>
              <a:rPr lang="en-GB" sz="2400" dirty="0">
                <a:solidFill>
                  <a:srgbClr val="FFFFFF"/>
                </a:solidFill>
              </a:rPr>
              <a:t>AMLI 8</a:t>
            </a:r>
            <a:r>
              <a:rPr lang="en-GB" sz="2400" baseline="30000" dirty="0">
                <a:solidFill>
                  <a:srgbClr val="FFFFFF"/>
                </a:solidFill>
              </a:rPr>
              <a:t>th</a:t>
            </a:r>
            <a:r>
              <a:rPr lang="en-GB" sz="2400" dirty="0">
                <a:solidFill>
                  <a:srgbClr val="FFFFFF"/>
                </a:solidFill>
              </a:rPr>
              <a:t> Sept 2025</a:t>
            </a:r>
          </a:p>
          <a:p>
            <a:pPr>
              <a:spcBef>
                <a:spcPts val="0"/>
              </a:spcBef>
            </a:pPr>
            <a:r>
              <a:rPr lang="en-GB" sz="2400">
                <a:solidFill>
                  <a:srgbClr val="FFFFFF"/>
                </a:solidFill>
              </a:rPr>
              <a:t>Liverpool </a:t>
            </a:r>
            <a:r>
              <a:rPr lang="en-GB" sz="2400" dirty="0">
                <a:solidFill>
                  <a:srgbClr val="FFFFFF"/>
                </a:solidFill>
              </a:rPr>
              <a:t>Hope University</a:t>
            </a:r>
            <a:endParaRPr lang="en-GB" sz="2000" dirty="0">
              <a:solidFill>
                <a:srgbClr val="FFFFFF"/>
              </a:solidFill>
            </a:endParaRPr>
          </a:p>
        </p:txBody>
      </p:sp>
      <p:sp>
        <p:nvSpPr>
          <p:cNvPr id="8" name="TextBox 7">
            <a:extLst>
              <a:ext uri="{FF2B5EF4-FFF2-40B4-BE49-F238E27FC236}">
                <a16:creationId xmlns:a16="http://schemas.microsoft.com/office/drawing/2014/main" id="{31DBB8E7-0475-FB45-FE74-69A7DFCB4517}"/>
              </a:ext>
            </a:extLst>
          </p:cNvPr>
          <p:cNvSpPr txBox="1"/>
          <p:nvPr/>
        </p:nvSpPr>
        <p:spPr>
          <a:xfrm>
            <a:off x="1099457" y="4369218"/>
            <a:ext cx="6971776" cy="480131"/>
          </a:xfrm>
          <a:prstGeom prst="rect">
            <a:avLst/>
          </a:prstGeom>
          <a:noFill/>
        </p:spPr>
        <p:txBody>
          <a:bodyPr wrap="square" lIns="91440" tIns="45720" rIns="91440" bIns="45720" anchor="t">
            <a:spAutoFit/>
          </a:bodyPr>
          <a:lstStyle/>
          <a:p>
            <a:pPr>
              <a:lnSpc>
                <a:spcPct val="90000"/>
              </a:lnSpc>
            </a:pPr>
            <a:r>
              <a:rPr lang="en-GB" sz="2800" dirty="0">
                <a:solidFill>
                  <a:srgbClr val="FFFFFF"/>
                </a:solidFill>
                <a:latin typeface="Calibri"/>
                <a:ea typeface="Calibri"/>
                <a:cs typeface="Calibri"/>
              </a:rPr>
              <a:t>Caterina </a:t>
            </a:r>
            <a:r>
              <a:rPr lang="en-GB" sz="2800" b="1" dirty="0">
                <a:solidFill>
                  <a:srgbClr val="FFFFFF"/>
                </a:solidFill>
                <a:latin typeface="Calibri"/>
                <a:ea typeface="Calibri"/>
                <a:cs typeface="Calibri"/>
              </a:rPr>
              <a:t>Guardamagna </a:t>
            </a:r>
            <a:r>
              <a:rPr lang="en-GB" sz="2800" dirty="0">
                <a:solidFill>
                  <a:srgbClr val="FFFFFF"/>
                </a:solidFill>
                <a:latin typeface="Calibri"/>
                <a:ea typeface="Calibri"/>
                <a:cs typeface="Calibri"/>
              </a:rPr>
              <a:t>&amp; Jessica </a:t>
            </a:r>
            <a:r>
              <a:rPr lang="en-GB" sz="2800" b="1" dirty="0">
                <a:solidFill>
                  <a:srgbClr val="FFFFFF"/>
                </a:solidFill>
                <a:latin typeface="Calibri"/>
                <a:ea typeface="Calibri"/>
                <a:cs typeface="Calibri"/>
              </a:rPr>
              <a:t>Hampton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07" y="308620"/>
            <a:ext cx="8469781" cy="1188720"/>
          </a:xfrm>
        </p:spPr>
        <p:txBody>
          <a:bodyPr/>
          <a:lstStyle/>
          <a:p>
            <a:r>
              <a:rPr lang="en-GB" sz="3600" b="1">
                <a:latin typeface="Aptos"/>
              </a:rPr>
              <a:t>Our data</a:t>
            </a:r>
          </a:p>
        </p:txBody>
      </p:sp>
      <p:sp>
        <p:nvSpPr>
          <p:cNvPr id="3" name="Content Placeholder 2"/>
          <p:cNvSpPr>
            <a:spLocks noGrp="1"/>
          </p:cNvSpPr>
          <p:nvPr>
            <p:ph idx="1"/>
          </p:nvPr>
        </p:nvSpPr>
        <p:spPr>
          <a:xfrm>
            <a:off x="334907" y="1879463"/>
            <a:ext cx="8469780" cy="4045086"/>
          </a:xfrm>
        </p:spPr>
        <p:txBody>
          <a:bodyPr vert="horz" lIns="91440" tIns="45720" rIns="91440" bIns="45720" rtlCol="0" anchor="t">
            <a:noAutofit/>
          </a:bodyPr>
          <a:lstStyle/>
          <a:p>
            <a:pPr marL="0" indent="0">
              <a:buNone/>
            </a:pPr>
            <a:r>
              <a:rPr lang="en-US" sz="2400">
                <a:latin typeface="Calibri"/>
                <a:ea typeface="Calibri"/>
                <a:cs typeface="Calibri"/>
              </a:rPr>
              <a:t>Italian academics in the NW England</a:t>
            </a:r>
            <a:endParaRPr lang="en-US"/>
          </a:p>
          <a:p>
            <a:pPr marL="0" indent="0">
              <a:buNone/>
            </a:pPr>
            <a:r>
              <a:rPr lang="en-US" sz="2400">
                <a:solidFill>
                  <a:srgbClr val="262626"/>
                </a:solidFill>
                <a:latin typeface="Calibri"/>
                <a:ea typeface="Calibri"/>
                <a:cs typeface="Calibri"/>
              </a:rPr>
              <a:t>2020 [+2018]</a:t>
            </a:r>
          </a:p>
          <a:p>
            <a:pPr marL="0" indent="0">
              <a:buNone/>
            </a:pPr>
            <a:r>
              <a:rPr lang="en-US" sz="2800" b="1">
                <a:solidFill>
                  <a:srgbClr val="BF4900"/>
                </a:solidFill>
                <a:latin typeface="Calibri"/>
                <a:ea typeface="Calibri"/>
                <a:cs typeface="Calibri"/>
              </a:rPr>
              <a:t>9 </a:t>
            </a:r>
            <a:r>
              <a:rPr lang="en-US" sz="2400">
                <a:latin typeface="Calibri"/>
                <a:ea typeface="Calibri"/>
                <a:cs typeface="Calibri"/>
              </a:rPr>
              <a:t>semi-structured interviews [+</a:t>
            </a:r>
            <a:r>
              <a:rPr lang="en-US" sz="2800" b="1">
                <a:solidFill>
                  <a:srgbClr val="BF4900"/>
                </a:solidFill>
                <a:latin typeface="Calibri"/>
                <a:ea typeface="Calibri"/>
                <a:cs typeface="Calibri"/>
              </a:rPr>
              <a:t>10</a:t>
            </a:r>
            <a:r>
              <a:rPr lang="en-US" sz="2400">
                <a:latin typeface="Calibri"/>
                <a:ea typeface="Calibri"/>
                <a:cs typeface="Calibri"/>
              </a:rPr>
              <a:t>]</a:t>
            </a:r>
            <a:endParaRPr lang="en-US">
              <a:latin typeface="Gill Sans MT" panose="020B0502020104020203"/>
              <a:ea typeface="Calibri"/>
              <a:cs typeface="Calibri"/>
            </a:endParaRPr>
          </a:p>
          <a:p>
            <a:pPr marL="0" indent="0">
              <a:buNone/>
            </a:pPr>
            <a:r>
              <a:rPr lang="en-GB" sz="2400">
                <a:latin typeface="Calibri"/>
                <a:ea typeface="Calibri"/>
                <a:cs typeface="Calibri"/>
              </a:rPr>
              <a:t>Unprompted food talk</a:t>
            </a:r>
            <a:endParaRPr lang="en-US"/>
          </a:p>
          <a:p>
            <a:pPr lvl="1"/>
            <a:r>
              <a:rPr lang="en-GB" sz="2400">
                <a:latin typeface="Calibri"/>
                <a:ea typeface="Calibri"/>
                <a:cs typeface="Calibri"/>
              </a:rPr>
              <a:t>Thematic sorting: Passages where following were discussed </a:t>
            </a:r>
          </a:p>
          <a:p>
            <a:pPr lvl="2">
              <a:buFont typeface="Wingdings" panose="020B0604020202020204" pitchFamily="34" charset="0"/>
              <a:buChar char="§"/>
            </a:pPr>
            <a:r>
              <a:rPr lang="en-GB" sz="2000">
                <a:latin typeface="Calibri"/>
                <a:ea typeface="Calibri"/>
                <a:cs typeface="Calibri"/>
              </a:rPr>
              <a:t>Particular foods and drinks</a:t>
            </a:r>
          </a:p>
          <a:p>
            <a:pPr lvl="2">
              <a:buFont typeface="Wingdings" panose="020B0604020202020204" pitchFamily="34" charset="0"/>
              <a:buChar char="§"/>
            </a:pPr>
            <a:r>
              <a:rPr lang="en-GB" sz="2000">
                <a:latin typeface="Calibri"/>
                <a:ea typeface="Calibri"/>
                <a:cs typeface="Calibri"/>
              </a:rPr>
              <a:t>Food and drinks preparation and consumption processes/events</a:t>
            </a:r>
          </a:p>
          <a:p>
            <a:pPr lvl="2">
              <a:buFont typeface="Wingdings" panose="020B0604020202020204" pitchFamily="34" charset="0"/>
              <a:buChar char="§"/>
            </a:pPr>
            <a:r>
              <a:rPr lang="en-GB" sz="2000">
                <a:latin typeface="Calibri"/>
                <a:ea typeface="Calibri"/>
                <a:cs typeface="Calibri"/>
              </a:rPr>
              <a:t>Places where food and drinks are consumed</a:t>
            </a:r>
          </a:p>
          <a:p>
            <a:pPr marL="457200" lvl="1" indent="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F8A3-24B7-FBE6-0E13-5B8BCDBE6FDB}"/>
              </a:ext>
            </a:extLst>
          </p:cNvPr>
          <p:cNvSpPr>
            <a:spLocks noGrp="1"/>
          </p:cNvSpPr>
          <p:nvPr>
            <p:ph type="title"/>
          </p:nvPr>
        </p:nvSpPr>
        <p:spPr>
          <a:xfrm>
            <a:off x="1143000" y="1293338"/>
            <a:ext cx="6858000" cy="3274592"/>
          </a:xfrm>
        </p:spPr>
        <p:txBody>
          <a:bodyPr vert="horz" lIns="91440" tIns="45720" rIns="91440" bIns="45720" rtlCol="0" anchor="ctr">
            <a:normAutofit/>
          </a:bodyPr>
          <a:lstStyle/>
          <a:p>
            <a:r>
              <a:rPr lang="en-US" sz="6600">
                <a:latin typeface="Aptos"/>
              </a:rPr>
              <a:t>A case study</a:t>
            </a:r>
          </a:p>
        </p:txBody>
      </p:sp>
    </p:spTree>
    <p:extLst>
      <p:ext uri="{BB962C8B-B14F-4D97-AF65-F5344CB8AC3E}">
        <p14:creationId xmlns:p14="http://schemas.microsoft.com/office/powerpoint/2010/main" val="61004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9C17-D3E6-F5CF-277D-1F1508EA36E7}"/>
              </a:ext>
            </a:extLst>
          </p:cNvPr>
          <p:cNvSpPr>
            <a:spLocks noGrp="1"/>
          </p:cNvSpPr>
          <p:nvPr>
            <p:ph type="title"/>
          </p:nvPr>
        </p:nvSpPr>
        <p:spPr>
          <a:xfrm>
            <a:off x="754995" y="174032"/>
            <a:ext cx="7631723" cy="1111843"/>
          </a:xfrm>
        </p:spPr>
        <p:txBody>
          <a:bodyPr anchor="ctr">
            <a:normAutofit/>
          </a:bodyPr>
          <a:lstStyle/>
          <a:p>
            <a:r>
              <a:rPr lang="en-GB" sz="3600" b="1">
                <a:latin typeface="Aptos"/>
              </a:rPr>
              <a:t>Valerio Giorgi</a:t>
            </a:r>
          </a:p>
        </p:txBody>
      </p:sp>
      <p:sp>
        <p:nvSpPr>
          <p:cNvPr id="3" name="Content Placeholder 2">
            <a:extLst>
              <a:ext uri="{FF2B5EF4-FFF2-40B4-BE49-F238E27FC236}">
                <a16:creationId xmlns:a16="http://schemas.microsoft.com/office/drawing/2014/main" id="{3697B2A8-FB6C-6A9C-B2AD-38118EE2EFBF}"/>
              </a:ext>
            </a:extLst>
          </p:cNvPr>
          <p:cNvSpPr>
            <a:spLocks noGrp="1"/>
          </p:cNvSpPr>
          <p:nvPr>
            <p:ph idx="1"/>
          </p:nvPr>
        </p:nvSpPr>
        <p:spPr>
          <a:xfrm>
            <a:off x="754996" y="1327602"/>
            <a:ext cx="7631722" cy="767904"/>
          </a:xfrm>
        </p:spPr>
        <p:txBody>
          <a:bodyPr anchor="ctr">
            <a:normAutofit/>
          </a:bodyPr>
          <a:lstStyle/>
          <a:p>
            <a:pPr marL="0" indent="0" algn="ctr">
              <a:buNone/>
            </a:pPr>
            <a:r>
              <a:rPr lang="en-GB" sz="1700"/>
              <a:t>A medical doctor and an academic </a:t>
            </a:r>
          </a:p>
          <a:p>
            <a:pPr marL="0" indent="0" algn="ctr">
              <a:buNone/>
            </a:pPr>
            <a:endParaRPr lang="en-GB" sz="1700"/>
          </a:p>
          <a:p>
            <a:pPr marL="0" indent="0" algn="ctr">
              <a:buNone/>
            </a:pPr>
            <a:endParaRPr lang="en-GB" sz="1700"/>
          </a:p>
          <a:p>
            <a:pPr algn="ctr"/>
            <a:endParaRPr lang="en-GB" sz="1700"/>
          </a:p>
        </p:txBody>
      </p:sp>
      <p:sp>
        <p:nvSpPr>
          <p:cNvPr id="18" name="TextBox 17">
            <a:extLst>
              <a:ext uri="{FF2B5EF4-FFF2-40B4-BE49-F238E27FC236}">
                <a16:creationId xmlns:a16="http://schemas.microsoft.com/office/drawing/2014/main" id="{6693849E-177F-18D8-BE01-455CF747BBD9}"/>
              </a:ext>
            </a:extLst>
          </p:cNvPr>
          <p:cNvSpPr txBox="1"/>
          <p:nvPr/>
        </p:nvSpPr>
        <p:spPr>
          <a:xfrm>
            <a:off x="474999" y="1517497"/>
            <a:ext cx="8370134" cy="5262979"/>
          </a:xfrm>
          <a:prstGeom prst="rect">
            <a:avLst/>
          </a:prstGeom>
          <a:noFill/>
        </p:spPr>
        <p:txBody>
          <a:bodyPr wrap="square">
            <a:spAutoFit/>
          </a:bodyPr>
          <a:lstStyle/>
          <a:p>
            <a:r>
              <a:rPr lang="en-GB" sz="1600" b="1"/>
              <a:t> 82.JH </a:t>
            </a:r>
            <a:r>
              <a:rPr lang="en-GB" sz="1600"/>
              <a:t>Exactly. But when you talk to me about readjustment[…]are there aspects of the way you relate to others that have now become part of you, even if they’re more British than Italian, and that you feel like you're bringing back to Italy with you?</a:t>
            </a:r>
          </a:p>
          <a:p>
            <a:r>
              <a:rPr lang="en-GB" sz="1600" b="1"/>
              <a:t>83.VG </a:t>
            </a:r>
            <a:r>
              <a:rPr lang="en-GB" sz="1600">
                <a:solidFill>
                  <a:srgbClr val="C00000"/>
                </a:solidFill>
              </a:rPr>
              <a:t>Yes, yes, yes. </a:t>
            </a:r>
            <a:r>
              <a:rPr lang="en-GB" sz="1600" b="1">
                <a:solidFill>
                  <a:srgbClr val="C00000"/>
                </a:solidFill>
              </a:rPr>
              <a:t>There’s a way of not being direct that’s typical of English culture</a:t>
            </a:r>
            <a:r>
              <a:rPr lang="en-GB" sz="1600">
                <a:solidFill>
                  <a:srgbClr val="C00000"/>
                </a:solidFill>
              </a:rPr>
              <a:t>. When you have to express an opinion—especially a negative one—that doesn’t exist in Italy. </a:t>
            </a:r>
            <a:r>
              <a:rPr lang="en-GB" sz="1600" b="1">
                <a:solidFill>
                  <a:srgbClr val="C00000"/>
                </a:solidFill>
              </a:rPr>
              <a:t>In Italy, people are much more open, much more direct</a:t>
            </a:r>
            <a:r>
              <a:rPr lang="en-GB" sz="1600">
                <a:solidFill>
                  <a:srgbClr val="C00000"/>
                </a:solidFill>
              </a:rPr>
              <a:t>. So, I notice it even in conversations among friends at the bar, you know? </a:t>
            </a:r>
            <a:r>
              <a:rPr lang="en-GB" sz="1600" b="1">
                <a:solidFill>
                  <a:srgbClr val="C00000"/>
                </a:solidFill>
              </a:rPr>
              <a:t>I’m a bit traumatised by how direct they are </a:t>
            </a:r>
            <a:r>
              <a:rPr lang="en-GB" sz="1600">
                <a:solidFill>
                  <a:srgbClr val="C00000"/>
                </a:solidFill>
              </a:rPr>
              <a:t>sometimes when telling you things. It’s a small thing, but you get used to a certain way of saying things. That’s something a bit... like that (CHUCKLES) (it’s kind of a class marker), but anyway—what else? Yes, then, you know, at the heart of things, there are some passions that are very similar, like politics and sport, really—others, a bit less so. </a:t>
            </a:r>
            <a:r>
              <a:rPr lang="en-GB" sz="1600" b="1">
                <a:solidFill>
                  <a:srgbClr val="C00000"/>
                </a:solidFill>
              </a:rPr>
              <a:t>There’s not the same attachment to family. In that regard, I actually find myself closer to the English than the Italians </a:t>
            </a:r>
            <a:r>
              <a:rPr lang="en-GB" sz="1600">
                <a:solidFill>
                  <a:srgbClr val="C00000"/>
                </a:solidFill>
              </a:rPr>
              <a:t>(LAUGHTER)—but that’s just how I am, eh (CHUCKLES).</a:t>
            </a:r>
          </a:p>
          <a:p>
            <a:r>
              <a:rPr lang="en-GB" sz="1600" b="1"/>
              <a:t>84.JH </a:t>
            </a:r>
            <a:r>
              <a:rPr lang="en-GB" sz="1600"/>
              <a:t>Ok, so, on the flip side, what are those traits or traditions or customs from Italy that you consciously, actively maintain here in the UK to keep that connection to Italy alive?</a:t>
            </a:r>
          </a:p>
          <a:p>
            <a:r>
              <a:rPr lang="en-GB" sz="1600" b="1"/>
              <a:t>85.VG </a:t>
            </a:r>
            <a:r>
              <a:rPr lang="en-GB" sz="1600">
                <a:solidFill>
                  <a:srgbClr val="C00000"/>
                </a:solidFill>
              </a:rPr>
              <a:t>Well, </a:t>
            </a:r>
            <a:r>
              <a:rPr lang="en-GB" sz="1600" b="1">
                <a:solidFill>
                  <a:srgbClr val="C00000"/>
                </a:solidFill>
              </a:rPr>
              <a:t>the food</a:t>
            </a:r>
            <a:r>
              <a:rPr lang="en-GB" sz="1600">
                <a:solidFill>
                  <a:srgbClr val="C00000"/>
                </a:solidFill>
              </a:rPr>
              <a:t>. Sorry, it may sound cliché, but I think </a:t>
            </a:r>
            <a:r>
              <a:rPr lang="en-GB" sz="1600" b="1">
                <a:solidFill>
                  <a:srgbClr val="C00000"/>
                </a:solidFill>
              </a:rPr>
              <a:t>the culture—the meal, eating, what to eat, that certain attention</a:t>
            </a:r>
            <a:r>
              <a:rPr lang="en-GB" sz="1600">
                <a:solidFill>
                  <a:srgbClr val="C00000"/>
                </a:solidFill>
              </a:rPr>
              <a:t>—it’s part of it, it’s an important part of our culture. In my professional world, when I work as a doctor</a:t>
            </a:r>
            <a:r>
              <a:rPr lang="en-GB" sz="1600" b="1">
                <a:solidFill>
                  <a:srgbClr val="C00000"/>
                </a:solidFill>
              </a:rPr>
              <a:t>, I bring a certain attention to detail that I notice is more typical of Italian medicine in terms of patient care</a:t>
            </a:r>
            <a:r>
              <a:rPr lang="en-GB" sz="1600">
                <a:solidFill>
                  <a:srgbClr val="C00000"/>
                </a:solidFill>
              </a:rPr>
              <a:t>. There’s much more attention, much more care, at least in my experience, right? As an Italian doctor, from when I used to work in Italy. So, I try to bring that here.</a:t>
            </a:r>
          </a:p>
        </p:txBody>
      </p:sp>
      <p:sp>
        <p:nvSpPr>
          <p:cNvPr id="19" name="Oval 18">
            <a:extLst>
              <a:ext uri="{FF2B5EF4-FFF2-40B4-BE49-F238E27FC236}">
                <a16:creationId xmlns:a16="http://schemas.microsoft.com/office/drawing/2014/main" id="{A1ADF6E6-63B9-29D6-C141-5CDD86C18F63}"/>
              </a:ext>
            </a:extLst>
          </p:cNvPr>
          <p:cNvSpPr/>
          <p:nvPr/>
        </p:nvSpPr>
        <p:spPr>
          <a:xfrm>
            <a:off x="3742160" y="2233203"/>
            <a:ext cx="1591838" cy="36799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7F70AB8-9467-5D76-BA31-9E3F3F320995}"/>
              </a:ext>
            </a:extLst>
          </p:cNvPr>
          <p:cNvSpPr/>
          <p:nvPr/>
        </p:nvSpPr>
        <p:spPr>
          <a:xfrm>
            <a:off x="6709317" y="2233203"/>
            <a:ext cx="1591838" cy="36799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16FF824-062F-6EFA-EFEB-1BF618AA3636}"/>
              </a:ext>
            </a:extLst>
          </p:cNvPr>
          <p:cNvSpPr/>
          <p:nvPr/>
        </p:nvSpPr>
        <p:spPr>
          <a:xfrm>
            <a:off x="4200292" y="2953264"/>
            <a:ext cx="1591838" cy="36799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982820A-08FB-C424-8882-8BEC6D446369}"/>
              </a:ext>
            </a:extLst>
          </p:cNvPr>
          <p:cNvSpPr/>
          <p:nvPr/>
        </p:nvSpPr>
        <p:spPr>
          <a:xfrm>
            <a:off x="1381358" y="5156508"/>
            <a:ext cx="1252654" cy="36799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5CAA0645-C38C-2BE7-5E0F-D073F96530E6}"/>
              </a:ext>
            </a:extLst>
          </p:cNvPr>
          <p:cNvSpPr/>
          <p:nvPr/>
        </p:nvSpPr>
        <p:spPr>
          <a:xfrm>
            <a:off x="5742877" y="5685509"/>
            <a:ext cx="1932879" cy="36799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DF3FF58-671A-8F92-DA5C-D0067EB22F5A}"/>
              </a:ext>
            </a:extLst>
          </p:cNvPr>
          <p:cNvSpPr/>
          <p:nvPr/>
        </p:nvSpPr>
        <p:spPr>
          <a:xfrm>
            <a:off x="2779906" y="5869504"/>
            <a:ext cx="1591838" cy="367990"/>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89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D27D52-DD10-4AE8-7DAC-E5F4E7217758}"/>
              </a:ext>
            </a:extLst>
          </p:cNvPr>
          <p:cNvSpPr>
            <a:spLocks noGrp="1"/>
          </p:cNvSpPr>
          <p:nvPr>
            <p:ph idx="1"/>
          </p:nvPr>
        </p:nvSpPr>
        <p:spPr>
          <a:xfrm>
            <a:off x="1349298" y="726527"/>
            <a:ext cx="6612673" cy="5404946"/>
          </a:xfrm>
        </p:spPr>
        <p:txBody>
          <a:bodyPr>
            <a:normAutofit fontScale="92500" lnSpcReduction="20000"/>
          </a:bodyPr>
          <a:lstStyle/>
          <a:p>
            <a:pPr marL="0" indent="0">
              <a:buNone/>
            </a:pPr>
            <a:r>
              <a:rPr lang="en-GB" dirty="0"/>
              <a:t> 	</a:t>
            </a:r>
            <a:r>
              <a:rPr lang="en-GB" sz="2600" dirty="0"/>
              <a:t>  [Representamen (R)]</a:t>
            </a:r>
          </a:p>
          <a:p>
            <a:pPr marL="0" indent="0">
              <a:buNone/>
            </a:pPr>
            <a:r>
              <a:rPr lang="en-GB" sz="2600" dirty="0"/>
              <a:t>       	     </a:t>
            </a:r>
            <a:r>
              <a:rPr lang="en-GB" sz="2600" dirty="0">
                <a:ln w="0"/>
                <a:solidFill>
                  <a:schemeClr val="accent1"/>
                </a:solidFill>
                <a:effectLst>
                  <a:outerShdw blurRad="38100" dist="25400" dir="5400000" algn="ctr" rotWithShape="0">
                    <a:srgbClr val="6E747A">
                      <a:alpha val="43000"/>
                    </a:srgbClr>
                  </a:outerShdw>
                </a:effectLst>
              </a:rPr>
              <a:t>  “indirectness”</a:t>
            </a:r>
          </a:p>
          <a:p>
            <a:pPr marL="0" indent="0">
              <a:buNone/>
            </a:pPr>
            <a:r>
              <a:rPr lang="en-GB" sz="2600" dirty="0"/>
              <a:t>             	              </a:t>
            </a:r>
          </a:p>
          <a:p>
            <a:pPr marL="0" indent="0">
              <a:buNone/>
            </a:pPr>
            <a:r>
              <a:rPr lang="en-GB" sz="2600" dirty="0"/>
              <a:t>                            </a:t>
            </a:r>
          </a:p>
          <a:p>
            <a:pPr marL="0" indent="0">
              <a:buNone/>
            </a:pPr>
            <a:r>
              <a:rPr lang="en-GB" sz="2600" dirty="0"/>
              <a:t>         [Intermediator (I)]             </a:t>
            </a:r>
            <a:r>
              <a:rPr lang="en-GB" sz="2600" dirty="0">
                <a:ln w="0"/>
                <a:solidFill>
                  <a:schemeClr val="accent1"/>
                </a:solidFill>
                <a:effectLst>
                  <a:outerShdw blurRad="38100" dist="25400" dir="5400000" algn="ctr" rotWithShape="0">
                    <a:srgbClr val="6E747A">
                      <a:alpha val="43000"/>
                    </a:srgbClr>
                  </a:outerShdw>
                </a:effectLst>
              </a:rPr>
              <a:t>trauma</a:t>
            </a:r>
            <a:endParaRPr lang="en-GB" sz="2600" dirty="0"/>
          </a:p>
          <a:p>
            <a:pPr marL="0" indent="0">
              <a:buNone/>
            </a:pPr>
            <a:r>
              <a:rPr lang="en-GB" sz="2600" dirty="0"/>
              <a:t>         ▸ stance: discreet, sophisticated </a:t>
            </a:r>
          </a:p>
          <a:p>
            <a:pPr marL="0" indent="0">
              <a:buNone/>
            </a:pPr>
            <a:r>
              <a:rPr lang="en-GB" sz="2600" dirty="0"/>
              <a:t>         ▸ activity: behaving politely  </a:t>
            </a:r>
          </a:p>
          <a:p>
            <a:pPr marL="0" indent="0">
              <a:buNone/>
            </a:pPr>
            <a:r>
              <a:rPr lang="en-GB" sz="2600" dirty="0"/>
              <a:t>         ▸ social act: embodying British cultural values  </a:t>
            </a:r>
          </a:p>
          <a:p>
            <a:pPr marL="0" indent="0">
              <a:buNone/>
            </a:pPr>
            <a:r>
              <a:rPr lang="en-GB" sz="2600" dirty="0"/>
              <a:t>                  </a:t>
            </a:r>
          </a:p>
          <a:p>
            <a:pPr marL="0" indent="0">
              <a:buNone/>
            </a:pPr>
            <a:r>
              <a:rPr lang="en-GB" sz="2600" dirty="0"/>
              <a:t>                  </a:t>
            </a:r>
          </a:p>
          <a:p>
            <a:pPr marL="0" indent="0">
              <a:buNone/>
            </a:pPr>
            <a:r>
              <a:rPr lang="en-GB" sz="2600" dirty="0"/>
              <a:t>                  [Object (O)]</a:t>
            </a:r>
          </a:p>
          <a:p>
            <a:pPr marL="0" indent="0">
              <a:buNone/>
            </a:pPr>
            <a:r>
              <a:rPr lang="en-GB" sz="2600" dirty="0"/>
              <a:t>                   </a:t>
            </a:r>
            <a:r>
              <a:rPr lang="en-GB" sz="2600" dirty="0">
                <a:ln w="0"/>
                <a:solidFill>
                  <a:schemeClr val="accent1"/>
                </a:solidFill>
                <a:effectLst>
                  <a:outerShdw blurRad="38100" dist="25400" dir="5400000" algn="ctr" rotWithShape="0">
                    <a:srgbClr val="6E747A">
                      <a:alpha val="43000"/>
                    </a:srgbClr>
                  </a:outerShdw>
                </a:effectLst>
              </a:rPr>
              <a:t>“Britishness”</a:t>
            </a:r>
            <a:endParaRPr lang="en-GB" sz="2400" dirty="0"/>
          </a:p>
        </p:txBody>
      </p:sp>
      <p:cxnSp>
        <p:nvCxnSpPr>
          <p:cNvPr id="6" name="Straight Arrow Connector 5">
            <a:extLst>
              <a:ext uri="{FF2B5EF4-FFF2-40B4-BE49-F238E27FC236}">
                <a16:creationId xmlns:a16="http://schemas.microsoft.com/office/drawing/2014/main" id="{40A6000B-B7B7-E028-0ABF-AB42044C41FE}"/>
              </a:ext>
            </a:extLst>
          </p:cNvPr>
          <p:cNvCxnSpPr/>
          <p:nvPr/>
        </p:nvCxnSpPr>
        <p:spPr>
          <a:xfrm>
            <a:off x="3653881" y="1628077"/>
            <a:ext cx="0" cy="646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9754B2E-5640-3966-2BFF-B19A1C50AFBF}"/>
              </a:ext>
            </a:extLst>
          </p:cNvPr>
          <p:cNvCxnSpPr/>
          <p:nvPr/>
        </p:nvCxnSpPr>
        <p:spPr>
          <a:xfrm>
            <a:off x="3653881" y="4133384"/>
            <a:ext cx="0" cy="646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9311CA7-5CDF-F40E-F91A-FD1414A4B77B}"/>
              </a:ext>
            </a:extLst>
          </p:cNvPr>
          <p:cNvCxnSpPr>
            <a:cxnSpLocks/>
          </p:cNvCxnSpPr>
          <p:nvPr/>
        </p:nvCxnSpPr>
        <p:spPr>
          <a:xfrm>
            <a:off x="4572000" y="2605666"/>
            <a:ext cx="8735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046A0A5-3120-A773-68DB-CEB019B2F005}"/>
              </a:ext>
            </a:extLst>
          </p:cNvPr>
          <p:cNvSpPr/>
          <p:nvPr/>
        </p:nvSpPr>
        <p:spPr>
          <a:xfrm>
            <a:off x="2687444" y="1081668"/>
            <a:ext cx="2129883" cy="4895386"/>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1F348E7-D4D1-E284-7D68-2C9115B34895}"/>
              </a:ext>
            </a:extLst>
          </p:cNvPr>
          <p:cNvSpPr txBox="1"/>
          <p:nvPr/>
        </p:nvSpPr>
        <p:spPr>
          <a:xfrm>
            <a:off x="459057" y="1258745"/>
            <a:ext cx="2129883" cy="369332"/>
          </a:xfrm>
          <a:prstGeom prst="rect">
            <a:avLst/>
          </a:prstGeom>
          <a:noFill/>
        </p:spPr>
        <p:txBody>
          <a:bodyPr wrap="square" rtlCol="0">
            <a:spAutoFit/>
          </a:bodyPr>
          <a:lstStyle/>
          <a:p>
            <a:r>
              <a:rPr lang="en-GB">
                <a:ln>
                  <a:solidFill>
                    <a:srgbClr val="C00000"/>
                  </a:solidFill>
                </a:ln>
              </a:rPr>
              <a:t>ENREGISTERMENT</a:t>
            </a:r>
          </a:p>
        </p:txBody>
      </p:sp>
      <p:sp>
        <p:nvSpPr>
          <p:cNvPr id="5" name="Oval 4">
            <a:extLst>
              <a:ext uri="{FF2B5EF4-FFF2-40B4-BE49-F238E27FC236}">
                <a16:creationId xmlns:a16="http://schemas.microsoft.com/office/drawing/2014/main" id="{0A0C355D-CD9C-1DA5-E869-811A02DCEDD0}"/>
              </a:ext>
            </a:extLst>
          </p:cNvPr>
          <p:cNvSpPr/>
          <p:nvPr/>
        </p:nvSpPr>
        <p:spPr>
          <a:xfrm>
            <a:off x="5306122" y="2187495"/>
            <a:ext cx="1538868" cy="836342"/>
          </a:xfrm>
          <a:prstGeom prst="ellipse">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47A813B-36AD-72EA-9DAF-B25B0049ACC8}"/>
              </a:ext>
            </a:extLst>
          </p:cNvPr>
          <p:cNvSpPr txBox="1"/>
          <p:nvPr/>
        </p:nvSpPr>
        <p:spPr>
          <a:xfrm>
            <a:off x="5445513" y="1443411"/>
            <a:ext cx="3698487" cy="646331"/>
          </a:xfrm>
          <a:prstGeom prst="rect">
            <a:avLst/>
          </a:prstGeom>
          <a:noFill/>
        </p:spPr>
        <p:txBody>
          <a:bodyPr wrap="square" lIns="91440" tIns="45720" rIns="91440" bIns="45720" rtlCol="0" anchor="t">
            <a:spAutoFit/>
          </a:bodyPr>
          <a:lstStyle/>
          <a:p>
            <a:r>
              <a:rPr lang="en-GB">
                <a:ln>
                  <a:solidFill>
                    <a:srgbClr val="7030A0"/>
                  </a:solidFill>
                </a:ln>
              </a:rPr>
              <a:t>CROSSING WITH CORPOREAL/AFFECTIVE EFFECTS</a:t>
            </a:r>
          </a:p>
        </p:txBody>
      </p:sp>
    </p:spTree>
    <p:extLst>
      <p:ext uri="{BB962C8B-B14F-4D97-AF65-F5344CB8AC3E}">
        <p14:creationId xmlns:p14="http://schemas.microsoft.com/office/powerpoint/2010/main" val="15620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48C87-1A3D-ADEF-467B-7320E52749A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3556345-5C7B-3221-FC1F-B44B9DC413E4}"/>
              </a:ext>
            </a:extLst>
          </p:cNvPr>
          <p:cNvSpPr>
            <a:spLocks noGrp="1"/>
          </p:cNvSpPr>
          <p:nvPr>
            <p:ph idx="1"/>
          </p:nvPr>
        </p:nvSpPr>
        <p:spPr>
          <a:xfrm>
            <a:off x="569843" y="726527"/>
            <a:ext cx="8248336" cy="5404946"/>
          </a:xfrm>
        </p:spPr>
        <p:txBody>
          <a:bodyPr>
            <a:normAutofit fontScale="92500" lnSpcReduction="20000"/>
          </a:bodyPr>
          <a:lstStyle/>
          <a:p>
            <a:pPr marL="0" indent="0">
              <a:buNone/>
            </a:pPr>
            <a:r>
              <a:rPr lang="en-GB"/>
              <a:t> 	</a:t>
            </a:r>
            <a:r>
              <a:rPr lang="en-GB" sz="2600"/>
              <a:t>       [Representamen (R)]</a:t>
            </a:r>
          </a:p>
          <a:p>
            <a:pPr marL="0" indent="0">
              <a:buNone/>
            </a:pPr>
            <a:r>
              <a:rPr lang="en-GB" sz="2600"/>
              <a:t>       	     </a:t>
            </a:r>
            <a:r>
              <a:rPr lang="en-GB" sz="2600">
                <a:ln w="0"/>
                <a:solidFill>
                  <a:schemeClr val="accent1"/>
                </a:solidFill>
                <a:effectLst>
                  <a:outerShdw blurRad="38100" dist="25400" dir="5400000" algn="ctr" rotWithShape="0">
                    <a:srgbClr val="6E747A">
                      <a:alpha val="43000"/>
                    </a:srgbClr>
                  </a:outerShdw>
                </a:effectLst>
              </a:rPr>
              <a:t>            “food”</a:t>
            </a:r>
          </a:p>
          <a:p>
            <a:pPr marL="0" indent="0">
              <a:buNone/>
            </a:pPr>
            <a:r>
              <a:rPr lang="en-GB" sz="2600"/>
              <a:t>             	              </a:t>
            </a:r>
          </a:p>
          <a:p>
            <a:pPr marL="0" indent="0">
              <a:buNone/>
            </a:pPr>
            <a:r>
              <a:rPr lang="en-GB" sz="2600"/>
              <a:t>                            </a:t>
            </a:r>
          </a:p>
          <a:p>
            <a:pPr marL="0" indent="0">
              <a:buNone/>
            </a:pPr>
            <a:r>
              <a:rPr lang="en-GB" sz="2600"/>
              <a:t>        [Intermediator (I)]            </a:t>
            </a:r>
            <a:r>
              <a:rPr lang="en-GB" sz="2600">
                <a:ln w="0"/>
                <a:solidFill>
                  <a:schemeClr val="accent1"/>
                </a:solidFill>
                <a:effectLst>
                  <a:outerShdw blurRad="38100" dist="25400" dir="5400000" algn="ctr" rotWithShape="0">
                    <a:srgbClr val="6E747A">
                      <a:alpha val="43000"/>
                    </a:srgbClr>
                  </a:outerShdw>
                </a:effectLst>
              </a:rPr>
              <a:t>corporeal and aesthetic pleasure</a:t>
            </a:r>
          </a:p>
          <a:p>
            <a:pPr marL="0" indent="0">
              <a:buNone/>
            </a:pPr>
            <a:r>
              <a:rPr lang="en-GB" sz="2600"/>
              <a:t>       ▸ stance: attentive, ethical</a:t>
            </a:r>
          </a:p>
          <a:p>
            <a:pPr marL="0" indent="0">
              <a:buNone/>
            </a:pPr>
            <a:r>
              <a:rPr lang="en-GB" sz="2600"/>
              <a:t>       ▸ activity: cooking, caregiving</a:t>
            </a:r>
          </a:p>
          <a:p>
            <a:pPr marL="0" indent="0">
              <a:buNone/>
            </a:pPr>
            <a:r>
              <a:rPr lang="en-GB" sz="2600"/>
              <a:t>       ▸ social act: embodying Italian cultural values  </a:t>
            </a:r>
          </a:p>
          <a:p>
            <a:pPr marL="0" indent="0">
              <a:buNone/>
            </a:pPr>
            <a:r>
              <a:rPr lang="en-GB" sz="2600"/>
              <a:t>                  </a:t>
            </a:r>
          </a:p>
          <a:p>
            <a:pPr marL="0" indent="0">
              <a:buNone/>
            </a:pPr>
            <a:r>
              <a:rPr lang="en-GB" sz="2600"/>
              <a:t>                  </a:t>
            </a:r>
          </a:p>
          <a:p>
            <a:pPr marL="0" indent="0">
              <a:buNone/>
            </a:pPr>
            <a:r>
              <a:rPr lang="en-GB" sz="2600"/>
              <a:t>           	   [Object (O)]</a:t>
            </a:r>
          </a:p>
          <a:p>
            <a:pPr marL="0" indent="0">
              <a:buNone/>
            </a:pPr>
            <a:r>
              <a:rPr lang="en-GB" sz="2600"/>
              <a:t>                          </a:t>
            </a:r>
            <a:r>
              <a:rPr lang="en-GB" sz="2600">
                <a:ln w="0"/>
                <a:solidFill>
                  <a:schemeClr val="accent1"/>
                </a:solidFill>
                <a:effectLst>
                  <a:outerShdw blurRad="38100" dist="25400" dir="5400000" algn="ctr" rotWithShape="0">
                    <a:srgbClr val="6E747A">
                      <a:alpha val="43000"/>
                    </a:srgbClr>
                  </a:outerShdw>
                </a:effectLst>
              </a:rPr>
              <a:t>“</a:t>
            </a:r>
            <a:r>
              <a:rPr lang="en-GB" sz="2600" err="1">
                <a:ln w="0"/>
                <a:solidFill>
                  <a:schemeClr val="accent1"/>
                </a:solidFill>
                <a:effectLst>
                  <a:outerShdw blurRad="38100" dist="25400" dir="5400000" algn="ctr" rotWithShape="0">
                    <a:srgbClr val="6E747A">
                      <a:alpha val="43000"/>
                    </a:srgbClr>
                  </a:outerShdw>
                </a:effectLst>
              </a:rPr>
              <a:t>Italianness</a:t>
            </a:r>
            <a:r>
              <a:rPr lang="en-GB" sz="2600">
                <a:ln w="0"/>
                <a:solidFill>
                  <a:schemeClr val="accent1"/>
                </a:solidFill>
                <a:effectLst>
                  <a:outerShdw blurRad="38100" dist="25400" dir="5400000" algn="ctr" rotWithShape="0">
                    <a:srgbClr val="6E747A">
                      <a:alpha val="43000"/>
                    </a:srgbClr>
                  </a:outerShdw>
                </a:effectLst>
              </a:rPr>
              <a:t>”</a:t>
            </a:r>
            <a:endParaRPr lang="en-GB" sz="1900"/>
          </a:p>
        </p:txBody>
      </p:sp>
      <p:cxnSp>
        <p:nvCxnSpPr>
          <p:cNvPr id="6" name="Straight Arrow Connector 5">
            <a:extLst>
              <a:ext uri="{FF2B5EF4-FFF2-40B4-BE49-F238E27FC236}">
                <a16:creationId xmlns:a16="http://schemas.microsoft.com/office/drawing/2014/main" id="{962A62DB-686B-C1C4-E4C9-A6F71BD0AA3C}"/>
              </a:ext>
            </a:extLst>
          </p:cNvPr>
          <p:cNvCxnSpPr/>
          <p:nvPr/>
        </p:nvCxnSpPr>
        <p:spPr>
          <a:xfrm>
            <a:off x="3445726" y="1583472"/>
            <a:ext cx="0" cy="646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6C324CD-6349-141A-39B9-31E05AD55A7C}"/>
              </a:ext>
            </a:extLst>
          </p:cNvPr>
          <p:cNvCxnSpPr/>
          <p:nvPr/>
        </p:nvCxnSpPr>
        <p:spPr>
          <a:xfrm>
            <a:off x="3445726" y="4149545"/>
            <a:ext cx="0" cy="646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51BEF7C-E687-C36F-BAF5-43D52CEE3C29}"/>
              </a:ext>
            </a:extLst>
          </p:cNvPr>
          <p:cNvCxnSpPr>
            <a:cxnSpLocks/>
          </p:cNvCxnSpPr>
          <p:nvPr/>
        </p:nvCxnSpPr>
        <p:spPr>
          <a:xfrm>
            <a:off x="3698487" y="2627323"/>
            <a:ext cx="8735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87D05FE-1D82-A8F0-BD81-EE21008AACC7}"/>
              </a:ext>
            </a:extLst>
          </p:cNvPr>
          <p:cNvSpPr/>
          <p:nvPr/>
        </p:nvSpPr>
        <p:spPr>
          <a:xfrm>
            <a:off x="2687444" y="1081668"/>
            <a:ext cx="2129883" cy="4895386"/>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4BFDC93-EBE8-E4EF-ADC6-95037F1F09DB}"/>
              </a:ext>
            </a:extLst>
          </p:cNvPr>
          <p:cNvSpPr txBox="1"/>
          <p:nvPr/>
        </p:nvSpPr>
        <p:spPr>
          <a:xfrm>
            <a:off x="459057" y="1258745"/>
            <a:ext cx="2129883" cy="369332"/>
          </a:xfrm>
          <a:prstGeom prst="rect">
            <a:avLst/>
          </a:prstGeom>
          <a:noFill/>
        </p:spPr>
        <p:txBody>
          <a:bodyPr wrap="square" rtlCol="0">
            <a:spAutoFit/>
          </a:bodyPr>
          <a:lstStyle/>
          <a:p>
            <a:r>
              <a:rPr lang="en-GB">
                <a:ln>
                  <a:solidFill>
                    <a:srgbClr val="C00000"/>
                  </a:solidFill>
                </a:ln>
              </a:rPr>
              <a:t>ENREGISTERMENT</a:t>
            </a:r>
          </a:p>
        </p:txBody>
      </p:sp>
      <p:sp>
        <p:nvSpPr>
          <p:cNvPr id="5" name="Oval 4">
            <a:extLst>
              <a:ext uri="{FF2B5EF4-FFF2-40B4-BE49-F238E27FC236}">
                <a16:creationId xmlns:a16="http://schemas.microsoft.com/office/drawing/2014/main" id="{F379E263-391E-DDAE-E73E-9B7E134CCC8B}"/>
              </a:ext>
            </a:extLst>
          </p:cNvPr>
          <p:cNvSpPr/>
          <p:nvPr/>
        </p:nvSpPr>
        <p:spPr>
          <a:xfrm>
            <a:off x="4572001" y="2187495"/>
            <a:ext cx="4103648" cy="836342"/>
          </a:xfrm>
          <a:prstGeom prst="ellipse">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F140046-EE4C-81C8-B7BB-43382D6893C9}"/>
              </a:ext>
            </a:extLst>
          </p:cNvPr>
          <p:cNvSpPr txBox="1"/>
          <p:nvPr/>
        </p:nvSpPr>
        <p:spPr>
          <a:xfrm>
            <a:off x="5118410" y="1443411"/>
            <a:ext cx="6496202" cy="646331"/>
          </a:xfrm>
          <a:prstGeom prst="rect">
            <a:avLst/>
          </a:prstGeom>
          <a:noFill/>
        </p:spPr>
        <p:txBody>
          <a:bodyPr wrap="square" lIns="91440" tIns="45720" rIns="91440" bIns="45720" rtlCol="0" anchor="t">
            <a:spAutoFit/>
          </a:bodyPr>
          <a:lstStyle/>
          <a:p>
            <a:r>
              <a:rPr lang="en-GB">
                <a:ln>
                  <a:solidFill>
                    <a:srgbClr val="7030A0"/>
                  </a:solidFill>
                </a:ln>
              </a:rPr>
              <a:t>CROSSING WITH </a:t>
            </a:r>
          </a:p>
          <a:p>
            <a:r>
              <a:rPr lang="en-GB">
                <a:ln>
                  <a:solidFill>
                    <a:srgbClr val="7030A0"/>
                  </a:solidFill>
                </a:ln>
              </a:rPr>
              <a:t>CORPOREAL/AESTHETIC EFFECTS</a:t>
            </a:r>
          </a:p>
        </p:txBody>
      </p:sp>
    </p:spTree>
    <p:extLst>
      <p:ext uri="{BB962C8B-B14F-4D97-AF65-F5344CB8AC3E}">
        <p14:creationId xmlns:p14="http://schemas.microsoft.com/office/powerpoint/2010/main" val="37446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ECAF-436F-46A0-5984-406AD2FD3272}"/>
              </a:ext>
            </a:extLst>
          </p:cNvPr>
          <p:cNvSpPr>
            <a:spLocks noGrp="1"/>
          </p:cNvSpPr>
          <p:nvPr>
            <p:ph type="title"/>
          </p:nvPr>
        </p:nvSpPr>
        <p:spPr>
          <a:xfrm>
            <a:off x="457200" y="475360"/>
            <a:ext cx="8229600" cy="1143000"/>
          </a:xfrm>
        </p:spPr>
        <p:txBody>
          <a:bodyPr/>
          <a:lstStyle/>
          <a:p>
            <a:r>
              <a:rPr lang="en-GB" sz="3600" b="1">
                <a:latin typeface="Aptos"/>
              </a:rPr>
              <a:t>Valerio’s </a:t>
            </a:r>
            <a:r>
              <a:rPr lang="en-GB" sz="3600" b="1" err="1">
                <a:latin typeface="Aptos"/>
              </a:rPr>
              <a:t>Britalian</a:t>
            </a:r>
            <a:r>
              <a:rPr lang="en-GB" sz="3600" b="1">
                <a:latin typeface="Aptos"/>
              </a:rPr>
              <a:t> identity</a:t>
            </a:r>
          </a:p>
        </p:txBody>
      </p:sp>
      <p:sp>
        <p:nvSpPr>
          <p:cNvPr id="4" name="Triangle 3">
            <a:extLst>
              <a:ext uri="{FF2B5EF4-FFF2-40B4-BE49-F238E27FC236}">
                <a16:creationId xmlns:a16="http://schemas.microsoft.com/office/drawing/2014/main" id="{B26AEA0E-532E-665D-6CF4-D3514BCD18D2}"/>
              </a:ext>
            </a:extLst>
          </p:cNvPr>
          <p:cNvSpPr/>
          <p:nvPr/>
        </p:nvSpPr>
        <p:spPr>
          <a:xfrm>
            <a:off x="2821258" y="2720897"/>
            <a:ext cx="3501483" cy="27320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AE1336-CE9C-5346-2C63-CB2CA29DE569}"/>
              </a:ext>
            </a:extLst>
          </p:cNvPr>
          <p:cNvSpPr txBox="1"/>
          <p:nvPr/>
        </p:nvSpPr>
        <p:spPr>
          <a:xfrm>
            <a:off x="3707779" y="2197677"/>
            <a:ext cx="1728440" cy="523220"/>
          </a:xfrm>
          <a:prstGeom prst="rect">
            <a:avLst/>
          </a:prstGeom>
          <a:noFill/>
        </p:spPr>
        <p:txBody>
          <a:bodyPr wrap="square" rtlCol="0">
            <a:spAutoFit/>
          </a:bodyPr>
          <a:lstStyle/>
          <a:p>
            <a:r>
              <a:rPr lang="en-GB" sz="2800"/>
              <a:t>Aesthetics </a:t>
            </a:r>
          </a:p>
        </p:txBody>
      </p:sp>
      <p:sp>
        <p:nvSpPr>
          <p:cNvPr id="6" name="TextBox 5">
            <a:extLst>
              <a:ext uri="{FF2B5EF4-FFF2-40B4-BE49-F238E27FC236}">
                <a16:creationId xmlns:a16="http://schemas.microsoft.com/office/drawing/2014/main" id="{575AFB0F-19A9-6643-A1F1-DF4460EF86F8}"/>
              </a:ext>
            </a:extLst>
          </p:cNvPr>
          <p:cNvSpPr txBox="1"/>
          <p:nvPr/>
        </p:nvSpPr>
        <p:spPr>
          <a:xfrm>
            <a:off x="6328316" y="5191336"/>
            <a:ext cx="2358484" cy="954107"/>
          </a:xfrm>
          <a:prstGeom prst="rect">
            <a:avLst/>
          </a:prstGeom>
          <a:noFill/>
        </p:spPr>
        <p:txBody>
          <a:bodyPr wrap="square" rtlCol="0">
            <a:spAutoFit/>
          </a:bodyPr>
          <a:lstStyle/>
          <a:p>
            <a:r>
              <a:rPr lang="en-GB" sz="2800"/>
              <a:t>British sophistication </a:t>
            </a:r>
          </a:p>
        </p:txBody>
      </p:sp>
      <p:sp>
        <p:nvSpPr>
          <p:cNvPr id="7" name="TextBox 6">
            <a:extLst>
              <a:ext uri="{FF2B5EF4-FFF2-40B4-BE49-F238E27FC236}">
                <a16:creationId xmlns:a16="http://schemas.microsoft.com/office/drawing/2014/main" id="{C4F8B5AC-6AE9-E803-C54D-CAD6CB478F3C}"/>
              </a:ext>
            </a:extLst>
          </p:cNvPr>
          <p:cNvSpPr txBox="1"/>
          <p:nvPr/>
        </p:nvSpPr>
        <p:spPr>
          <a:xfrm>
            <a:off x="1042639" y="5191335"/>
            <a:ext cx="1918010" cy="954107"/>
          </a:xfrm>
          <a:prstGeom prst="rect">
            <a:avLst/>
          </a:prstGeom>
          <a:noFill/>
        </p:spPr>
        <p:txBody>
          <a:bodyPr wrap="square" rtlCol="0">
            <a:spAutoFit/>
          </a:bodyPr>
          <a:lstStyle/>
          <a:p>
            <a:r>
              <a:rPr lang="en-GB" sz="2800"/>
              <a:t>Italian care for details </a:t>
            </a:r>
          </a:p>
        </p:txBody>
      </p:sp>
      <p:sp>
        <p:nvSpPr>
          <p:cNvPr id="3" name="Arc 2">
            <a:extLst>
              <a:ext uri="{FF2B5EF4-FFF2-40B4-BE49-F238E27FC236}">
                <a16:creationId xmlns:a16="http://schemas.microsoft.com/office/drawing/2014/main" id="{9DBA17A0-CCC7-CA4D-9BD4-52F62093A061}"/>
              </a:ext>
            </a:extLst>
          </p:cNvPr>
          <p:cNvSpPr/>
          <p:nvPr/>
        </p:nvSpPr>
        <p:spPr>
          <a:xfrm>
            <a:off x="2581506" y="4086921"/>
            <a:ext cx="3144644" cy="3547208"/>
          </a:xfrm>
          <a:prstGeom prst="arc">
            <a:avLst>
              <a:gd name="adj1" fmla="val 14033100"/>
              <a:gd name="adj2" fmla="val 0"/>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a:extLst>
              <a:ext uri="{FF2B5EF4-FFF2-40B4-BE49-F238E27FC236}">
                <a16:creationId xmlns:a16="http://schemas.microsoft.com/office/drawing/2014/main" id="{4B145AE5-F7EF-2769-1DFD-FFFF488B5624}"/>
              </a:ext>
            </a:extLst>
          </p:cNvPr>
          <p:cNvSpPr/>
          <p:nvPr/>
        </p:nvSpPr>
        <p:spPr>
          <a:xfrm rot="10800000">
            <a:off x="3997711" y="1443849"/>
            <a:ext cx="3144644" cy="3547208"/>
          </a:xfrm>
          <a:prstGeom prst="arc">
            <a:avLst>
              <a:gd name="adj1" fmla="val 14033100"/>
              <a:gd name="adj2" fmla="val 0"/>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816E88AB-2DCF-C394-A83B-EFB6A0DDF0EE}"/>
              </a:ext>
            </a:extLst>
          </p:cNvPr>
          <p:cNvSpPr txBox="1"/>
          <p:nvPr/>
        </p:nvSpPr>
        <p:spPr>
          <a:xfrm>
            <a:off x="4566423" y="3102260"/>
            <a:ext cx="1739591" cy="923330"/>
          </a:xfrm>
          <a:prstGeom prst="rect">
            <a:avLst/>
          </a:prstGeom>
          <a:noFill/>
        </p:spPr>
        <p:txBody>
          <a:bodyPr wrap="square" rtlCol="0">
            <a:spAutoFit/>
          </a:bodyPr>
          <a:lstStyle/>
          <a:p>
            <a:r>
              <a:rPr lang="en-GB">
                <a:solidFill>
                  <a:srgbClr val="7030A0"/>
                </a:solidFill>
              </a:rPr>
              <a:t>Across domains:</a:t>
            </a:r>
          </a:p>
          <a:p>
            <a:r>
              <a:rPr lang="en-GB">
                <a:solidFill>
                  <a:srgbClr val="7030A0"/>
                </a:solidFill>
              </a:rPr>
              <a:t>Personal &amp;</a:t>
            </a:r>
          </a:p>
          <a:p>
            <a:r>
              <a:rPr lang="en-GB">
                <a:solidFill>
                  <a:srgbClr val="7030A0"/>
                </a:solidFill>
              </a:rPr>
              <a:t>professional</a:t>
            </a:r>
          </a:p>
        </p:txBody>
      </p:sp>
      <p:sp>
        <p:nvSpPr>
          <p:cNvPr id="10" name="Rectangle 9">
            <a:extLst>
              <a:ext uri="{FF2B5EF4-FFF2-40B4-BE49-F238E27FC236}">
                <a16:creationId xmlns:a16="http://schemas.microsoft.com/office/drawing/2014/main" id="{0AEE38A2-05E5-F2B2-F38C-B38099C0ECB6}"/>
              </a:ext>
            </a:extLst>
          </p:cNvPr>
          <p:cNvSpPr/>
          <p:nvPr/>
        </p:nvSpPr>
        <p:spPr>
          <a:xfrm>
            <a:off x="2657705" y="2125402"/>
            <a:ext cx="4047893" cy="3779377"/>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6049A0D-E283-6AB5-FDBB-9B75BDA36BB1}"/>
              </a:ext>
            </a:extLst>
          </p:cNvPr>
          <p:cNvSpPr txBox="1"/>
          <p:nvPr/>
        </p:nvSpPr>
        <p:spPr>
          <a:xfrm>
            <a:off x="414454" y="2154868"/>
            <a:ext cx="2038812" cy="1200329"/>
          </a:xfrm>
          <a:prstGeom prst="rect">
            <a:avLst/>
          </a:prstGeom>
          <a:noFill/>
        </p:spPr>
        <p:txBody>
          <a:bodyPr wrap="square" rtlCol="0">
            <a:spAutoFit/>
          </a:bodyPr>
          <a:lstStyle/>
          <a:p>
            <a:r>
              <a:rPr lang="en-GB">
                <a:ln>
                  <a:solidFill>
                    <a:srgbClr val="C00000"/>
                  </a:solidFill>
                </a:ln>
              </a:rPr>
              <a:t>CLASS AS A SEMIOTIC SITE OF IDENTITY CONSTRUCTION</a:t>
            </a:r>
          </a:p>
        </p:txBody>
      </p:sp>
    </p:spTree>
    <p:extLst>
      <p:ext uri="{BB962C8B-B14F-4D97-AF65-F5344CB8AC3E}">
        <p14:creationId xmlns:p14="http://schemas.microsoft.com/office/powerpoint/2010/main" val="5886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65" y="339374"/>
            <a:ext cx="8326265" cy="1188720"/>
          </a:xfrm>
        </p:spPr>
        <p:txBody>
          <a:bodyPr>
            <a:noAutofit/>
          </a:bodyPr>
          <a:lstStyle/>
          <a:p>
            <a:r>
              <a:rPr lang="en-GB" sz="3600" b="1">
                <a:latin typeface="Aptos"/>
              </a:rPr>
              <a:t>contribution</a:t>
            </a:r>
          </a:p>
        </p:txBody>
      </p:sp>
      <p:sp>
        <p:nvSpPr>
          <p:cNvPr id="3" name="Content Placeholder 2"/>
          <p:cNvSpPr>
            <a:spLocks noGrp="1"/>
          </p:cNvSpPr>
          <p:nvPr>
            <p:ph idx="1"/>
          </p:nvPr>
        </p:nvSpPr>
        <p:spPr>
          <a:xfrm>
            <a:off x="400041" y="2608344"/>
            <a:ext cx="8319010" cy="1202292"/>
          </a:xfrm>
        </p:spPr>
        <p:txBody>
          <a:bodyPr vert="horz" lIns="91440" tIns="45720" rIns="91440" bIns="45720" rtlCol="0" anchor="t">
            <a:noAutofit/>
          </a:bodyPr>
          <a:lstStyle/>
          <a:p>
            <a:pPr>
              <a:buNone/>
            </a:pPr>
            <a:r>
              <a:rPr lang="en-US" sz="2400">
                <a:latin typeface="Calibri"/>
                <a:ea typeface="Calibri"/>
                <a:cs typeface="Calibri"/>
              </a:rPr>
              <a:t>This study...</a:t>
            </a:r>
            <a:endParaRPr lang="en-US">
              <a:latin typeface="Gill Sans MT" panose="020B0502020104020203"/>
              <a:ea typeface="Calibri"/>
              <a:cs typeface="Calibri"/>
            </a:endParaRPr>
          </a:p>
          <a:p>
            <a:pPr>
              <a:buNone/>
            </a:pPr>
            <a:r>
              <a:rPr lang="en-US" sz="2400" b="1">
                <a:solidFill>
                  <a:srgbClr val="BF4900"/>
                </a:solidFill>
                <a:latin typeface="Calibri"/>
                <a:ea typeface="Calibri"/>
                <a:cs typeface="Calibri"/>
              </a:rPr>
              <a:t>Demonstrates </a:t>
            </a:r>
            <a:r>
              <a:rPr lang="en-US" sz="2400">
                <a:latin typeface="Calibri"/>
                <a:ea typeface="Calibri"/>
                <a:cs typeface="Calibri"/>
              </a:rPr>
              <a:t>one way to </a:t>
            </a:r>
            <a:r>
              <a:rPr lang="en-US" sz="2400" b="1">
                <a:latin typeface="Calibri"/>
                <a:ea typeface="Calibri"/>
                <a:cs typeface="Calibri"/>
              </a:rPr>
              <a:t>operationalize BAM at the micro level</a:t>
            </a:r>
            <a:r>
              <a:rPr lang="en-US" sz="2400">
                <a:latin typeface="Calibri"/>
                <a:ea typeface="Calibri"/>
                <a:cs typeface="Calibri"/>
              </a:rPr>
              <a:t> </a:t>
            </a:r>
          </a:p>
          <a:p>
            <a:pPr>
              <a:buNone/>
            </a:pPr>
            <a:endParaRPr lang="en-US" sz="2400">
              <a:latin typeface="Calibri"/>
              <a:ea typeface="Calibri"/>
              <a:cs typeface="Arial"/>
            </a:endParaRPr>
          </a:p>
          <a:p>
            <a:pPr marL="0" indent="0">
              <a:buNone/>
            </a:pPr>
            <a:endParaRPr lang="en-US">
              <a:ea typeface="Calibri"/>
              <a:cs typeface="Calibri"/>
            </a:endParaRPr>
          </a:p>
        </p:txBody>
      </p:sp>
      <p:sp>
        <p:nvSpPr>
          <p:cNvPr id="5" name="TextBox 4">
            <a:extLst>
              <a:ext uri="{FF2B5EF4-FFF2-40B4-BE49-F238E27FC236}">
                <a16:creationId xmlns:a16="http://schemas.microsoft.com/office/drawing/2014/main" id="{576B7A6B-3A45-5797-6B97-8FC63DDB58F1}"/>
              </a:ext>
            </a:extLst>
          </p:cNvPr>
          <p:cNvSpPr txBox="1"/>
          <p:nvPr/>
        </p:nvSpPr>
        <p:spPr>
          <a:xfrm>
            <a:off x="397371" y="3820886"/>
            <a:ext cx="8529371" cy="461665"/>
          </a:xfrm>
          <a:prstGeom prst="rect">
            <a:avLst/>
          </a:prstGeom>
          <a:noFill/>
        </p:spPr>
        <p:txBody>
          <a:bodyPr wrap="square" lIns="91440" tIns="45720" rIns="91440" bIns="45720" anchor="t">
            <a:spAutoFit/>
          </a:bodyPr>
          <a:lstStyle/>
          <a:p>
            <a:pPr>
              <a:buNone/>
            </a:pPr>
            <a:r>
              <a:rPr lang="en-US" sz="2400" b="1">
                <a:solidFill>
                  <a:srgbClr val="BF4900"/>
                </a:solidFill>
                <a:latin typeface="Calibri"/>
                <a:ea typeface="Calibri"/>
                <a:cs typeface="Calibri"/>
              </a:rPr>
              <a:t>Shows</a:t>
            </a:r>
            <a:r>
              <a:rPr lang="en-US" sz="2400">
                <a:latin typeface="Calibri"/>
                <a:ea typeface="Calibri"/>
                <a:cs typeface="Calibri"/>
              </a:rPr>
              <a:t> how </a:t>
            </a:r>
            <a:r>
              <a:rPr lang="en-US" sz="2400" b="1">
                <a:latin typeface="Calibri"/>
                <a:ea typeface="Calibri"/>
                <a:cs typeface="Calibri"/>
              </a:rPr>
              <a:t>food/drink practices act as semiotic sites</a:t>
            </a:r>
            <a:r>
              <a:rPr lang="en-US" sz="2400">
                <a:latin typeface="Calibri"/>
                <a:ea typeface="Calibri"/>
                <a:cs typeface="Calibri"/>
              </a:rPr>
              <a:t> of bordering</a:t>
            </a:r>
            <a:endParaRPr lang="en-US" sz="2400">
              <a:solidFill>
                <a:srgbClr val="000000"/>
              </a:solidFill>
              <a:latin typeface="Calibri"/>
              <a:ea typeface="Calibri"/>
              <a:cs typeface="Calibri"/>
            </a:endParaRPr>
          </a:p>
        </p:txBody>
      </p:sp>
      <p:sp>
        <p:nvSpPr>
          <p:cNvPr id="7" name="TextBox 6">
            <a:extLst>
              <a:ext uri="{FF2B5EF4-FFF2-40B4-BE49-F238E27FC236}">
                <a16:creationId xmlns:a16="http://schemas.microsoft.com/office/drawing/2014/main" id="{29780ED2-766A-2145-47EF-BE0EF3534763}"/>
              </a:ext>
            </a:extLst>
          </p:cNvPr>
          <p:cNvSpPr txBox="1"/>
          <p:nvPr/>
        </p:nvSpPr>
        <p:spPr>
          <a:xfrm>
            <a:off x="396414" y="4471994"/>
            <a:ext cx="7750629" cy="461665"/>
          </a:xfrm>
          <a:prstGeom prst="rect">
            <a:avLst/>
          </a:prstGeom>
          <a:noFill/>
        </p:spPr>
        <p:txBody>
          <a:bodyPr wrap="square" lIns="91440" tIns="45720" rIns="91440" bIns="45720" anchor="t">
            <a:spAutoFit/>
          </a:bodyPr>
          <a:lstStyle/>
          <a:p>
            <a:r>
              <a:rPr lang="en-US" sz="2400">
                <a:latin typeface="Calibri"/>
                <a:ea typeface="Calibri"/>
                <a:cs typeface="Calibri"/>
              </a:rPr>
              <a:t>Begins to</a:t>
            </a:r>
            <a:r>
              <a:rPr lang="en-US" sz="2400" b="1">
                <a:solidFill>
                  <a:srgbClr val="BF4900"/>
                </a:solidFill>
                <a:latin typeface="Calibri"/>
                <a:ea typeface="Calibri"/>
                <a:cs typeface="Calibri"/>
              </a:rPr>
              <a:t> bridge</a:t>
            </a:r>
            <a:r>
              <a:rPr lang="en-US" sz="2400">
                <a:latin typeface="Calibri"/>
                <a:ea typeface="Calibri"/>
                <a:cs typeface="Calibri"/>
              </a:rPr>
              <a:t> a methodological gap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DDF85-387C-AF4A-FE0C-F81AFE331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5022D-D8A1-21A9-93FF-FB82DA2FC220}"/>
              </a:ext>
            </a:extLst>
          </p:cNvPr>
          <p:cNvSpPr>
            <a:spLocks noGrp="1"/>
          </p:cNvSpPr>
          <p:nvPr>
            <p:ph type="title"/>
          </p:nvPr>
        </p:nvSpPr>
        <p:spPr>
          <a:xfrm>
            <a:off x="406665" y="339374"/>
            <a:ext cx="8326265" cy="1188720"/>
          </a:xfrm>
        </p:spPr>
        <p:txBody>
          <a:bodyPr>
            <a:noAutofit/>
          </a:bodyPr>
          <a:lstStyle/>
          <a:p>
            <a:r>
              <a:rPr lang="en-GB" sz="3600" b="1">
                <a:latin typeface="Aptos"/>
              </a:rPr>
              <a:t>Conclusion &amp; Future Directions: </a:t>
            </a:r>
            <a:r>
              <a:rPr lang="en-GB" sz="3600" b="1">
                <a:solidFill>
                  <a:srgbClr val="BF4900"/>
                </a:solidFill>
                <a:latin typeface="Aptos"/>
              </a:rPr>
              <a:t>BAM --&gt; SS</a:t>
            </a:r>
          </a:p>
        </p:txBody>
      </p:sp>
      <p:sp>
        <p:nvSpPr>
          <p:cNvPr id="3" name="Content Placeholder 2">
            <a:extLst>
              <a:ext uri="{FF2B5EF4-FFF2-40B4-BE49-F238E27FC236}">
                <a16:creationId xmlns:a16="http://schemas.microsoft.com/office/drawing/2014/main" id="{E03B10F2-1EFA-4B9A-0BA7-6D7F79897C72}"/>
              </a:ext>
            </a:extLst>
          </p:cNvPr>
          <p:cNvSpPr>
            <a:spLocks noGrp="1"/>
          </p:cNvSpPr>
          <p:nvPr>
            <p:ph idx="1"/>
          </p:nvPr>
        </p:nvSpPr>
        <p:spPr>
          <a:xfrm>
            <a:off x="410292" y="2040168"/>
            <a:ext cx="8603079" cy="3653061"/>
          </a:xfrm>
        </p:spPr>
        <p:txBody>
          <a:bodyPr vert="horz" lIns="91440" tIns="45720" rIns="91440" bIns="45720" rtlCol="0" anchor="t">
            <a:noAutofit/>
          </a:bodyPr>
          <a:lstStyle/>
          <a:p>
            <a:pPr marL="0" indent="0" defTabSz="457200">
              <a:buNone/>
            </a:pPr>
            <a:r>
              <a:rPr lang="en-US" sz="2800" b="1">
                <a:solidFill>
                  <a:srgbClr val="BF4900"/>
                </a:solidFill>
                <a:latin typeface="Calibri"/>
                <a:ea typeface="+mn-lt"/>
                <a:cs typeface="+mn-lt"/>
              </a:rPr>
              <a:t>Embedding BAM into </a:t>
            </a:r>
            <a:r>
              <a:rPr lang="en-US" sz="2800" b="1" err="1">
                <a:solidFill>
                  <a:srgbClr val="BF4900"/>
                </a:solidFill>
                <a:latin typeface="Calibri"/>
                <a:ea typeface="+mn-lt"/>
                <a:cs typeface="+mn-lt"/>
              </a:rPr>
              <a:t>Sociosemiotics</a:t>
            </a:r>
            <a:endParaRPr lang="en-US" sz="2800" b="1">
              <a:solidFill>
                <a:srgbClr val="BF4900"/>
              </a:solidFill>
              <a:latin typeface="Calibri"/>
              <a:ea typeface="+mn-lt"/>
              <a:cs typeface="+mn-lt"/>
            </a:endParaRPr>
          </a:p>
          <a:p>
            <a:pPr>
              <a:buNone/>
            </a:pPr>
            <a:endParaRPr lang="en-US" sz="1050">
              <a:solidFill>
                <a:schemeClr val="tx1"/>
              </a:solidFill>
              <a:latin typeface="Calibri"/>
              <a:ea typeface="Calibri"/>
              <a:cs typeface="Calibri"/>
            </a:endParaRPr>
          </a:p>
          <a:p>
            <a:pPr>
              <a:buNone/>
            </a:pPr>
            <a:r>
              <a:rPr lang="en-US" sz="2400">
                <a:solidFill>
                  <a:schemeClr val="tx1"/>
                </a:solidFill>
                <a:latin typeface="Calibri"/>
                <a:ea typeface="+mn-lt"/>
                <a:cs typeface="+mn-lt"/>
              </a:rPr>
              <a:t>“Bringing the border from the margins to the </a:t>
            </a:r>
            <a:r>
              <a:rPr lang="en-US" sz="2400" err="1">
                <a:solidFill>
                  <a:schemeClr val="tx1"/>
                </a:solidFill>
                <a:latin typeface="Calibri"/>
                <a:ea typeface="+mn-lt"/>
                <a:cs typeface="+mn-lt"/>
              </a:rPr>
              <a:t>centre</a:t>
            </a:r>
            <a:r>
              <a:rPr lang="en-US" sz="2400">
                <a:solidFill>
                  <a:schemeClr val="tx1"/>
                </a:solidFill>
                <a:latin typeface="Calibri"/>
                <a:ea typeface="+mn-lt"/>
                <a:cs typeface="+mn-lt"/>
              </a:rPr>
              <a:t> of the analysis”</a:t>
            </a:r>
            <a:endParaRPr lang="en-US" sz="2400">
              <a:solidFill>
                <a:schemeClr val="tx1"/>
              </a:solidFill>
              <a:latin typeface="Calibri"/>
              <a:ea typeface="Calibri"/>
              <a:cs typeface="Calibri"/>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Historicising</a:t>
            </a: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bordering processes ✅</a:t>
            </a:r>
          </a:p>
          <a:p>
            <a:pPr marL="342900" lvl="0" indent="-342900">
              <a:lnSpc>
                <a:spcPct val="107000"/>
              </a:lnSpc>
              <a:spcAft>
                <a:spcPts val="800"/>
              </a:spcAft>
              <a:buSzPts val="1000"/>
              <a:buFont typeface="Symbol" panose="05050102010706020507" pitchFamily="18" charset="2"/>
              <a:buChar char=""/>
              <a:tabLst>
                <a:tab pos="457200" algn="l"/>
              </a:tabLst>
            </a:pP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Analysing </a:t>
            </a:r>
            <a:r>
              <a:rPr lang="en-GB"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migrant subjectivities</a:t>
            </a: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Illuminating how </a:t>
            </a:r>
            <a:r>
              <a:rPr lang="en-GB"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material-discursive practices</a:t>
            </a: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shape identity ✅</a:t>
            </a:r>
          </a:p>
          <a:p>
            <a:pPr marL="342900" lvl="0" indent="-342900">
              <a:lnSpc>
                <a:spcPct val="107000"/>
              </a:lnSpc>
              <a:spcAft>
                <a:spcPts val="800"/>
              </a:spcAft>
              <a:buSzPts val="1000"/>
              <a:buFont typeface="Symbol" panose="05050102010706020507" pitchFamily="18" charset="2"/>
              <a:buChar char=""/>
              <a:tabLst>
                <a:tab pos="457200" algn="l"/>
              </a:tabLst>
            </a:pP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And critically reflecting on how </a:t>
            </a:r>
            <a:r>
              <a:rPr lang="en-GB"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borders function</a:t>
            </a:r>
            <a:r>
              <a:rPr lang="en-GB" sz="2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a:ea typeface="Calibri"/>
              <a:cs typeface="Calibri"/>
            </a:endParaRPr>
          </a:p>
        </p:txBody>
      </p:sp>
    </p:spTree>
    <p:extLst>
      <p:ext uri="{BB962C8B-B14F-4D97-AF65-F5344CB8AC3E}">
        <p14:creationId xmlns:p14="http://schemas.microsoft.com/office/powerpoint/2010/main" val="306574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20C01-C27A-271C-AA2B-BD6871B20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1516F-136B-A7BA-C626-2E222E2338A0}"/>
              </a:ext>
            </a:extLst>
          </p:cNvPr>
          <p:cNvSpPr>
            <a:spLocks noGrp="1"/>
          </p:cNvSpPr>
          <p:nvPr>
            <p:ph type="title"/>
          </p:nvPr>
        </p:nvSpPr>
        <p:spPr>
          <a:xfrm>
            <a:off x="406665" y="339374"/>
            <a:ext cx="8326265" cy="1188720"/>
          </a:xfrm>
        </p:spPr>
        <p:txBody>
          <a:bodyPr>
            <a:noAutofit/>
          </a:bodyPr>
          <a:lstStyle/>
          <a:p>
            <a:r>
              <a:rPr lang="en-GB" sz="3600" b="1">
                <a:latin typeface="Aptos"/>
              </a:rPr>
              <a:t>Conclusion &amp; Future Directions: </a:t>
            </a:r>
            <a:r>
              <a:rPr lang="en-GB" sz="3600" b="1">
                <a:solidFill>
                  <a:srgbClr val="BF4900"/>
                </a:solidFill>
                <a:latin typeface="Aptos"/>
              </a:rPr>
              <a:t>SS --&gt; BAM</a:t>
            </a:r>
          </a:p>
        </p:txBody>
      </p:sp>
      <p:sp>
        <p:nvSpPr>
          <p:cNvPr id="3" name="Content Placeholder 2">
            <a:extLst>
              <a:ext uri="{FF2B5EF4-FFF2-40B4-BE49-F238E27FC236}">
                <a16:creationId xmlns:a16="http://schemas.microsoft.com/office/drawing/2014/main" id="{9C58366C-20E5-7681-CC61-157D4AEC05E8}"/>
              </a:ext>
            </a:extLst>
          </p:cNvPr>
          <p:cNvSpPr>
            <a:spLocks noGrp="1"/>
          </p:cNvSpPr>
          <p:nvPr>
            <p:ph idx="1"/>
          </p:nvPr>
        </p:nvSpPr>
        <p:spPr>
          <a:xfrm>
            <a:off x="557211" y="2432510"/>
            <a:ext cx="7985628" cy="1068288"/>
          </a:xfrm>
        </p:spPr>
        <p:txBody>
          <a:bodyPr vert="horz" lIns="91440" tIns="45720" rIns="91440" bIns="45720" rtlCol="0" anchor="t">
            <a:normAutofit/>
          </a:bodyPr>
          <a:lstStyle/>
          <a:p>
            <a:pPr>
              <a:buNone/>
            </a:pPr>
            <a:r>
              <a:rPr lang="en-US" sz="2200" b="1" dirty="0">
                <a:solidFill>
                  <a:schemeClr val="tx1"/>
                </a:solidFill>
                <a:latin typeface="Arial"/>
                <a:ea typeface="Calibri"/>
                <a:cs typeface="Arial"/>
              </a:rPr>
              <a:t>Conceptual “tools” and empirical methods </a:t>
            </a:r>
          </a:p>
          <a:p>
            <a:pPr>
              <a:buNone/>
            </a:pPr>
            <a:r>
              <a:rPr lang="en-US" sz="2200" b="1" dirty="0">
                <a:solidFill>
                  <a:schemeClr val="tx1"/>
                </a:solidFill>
                <a:latin typeface="Arial"/>
                <a:ea typeface="Calibri"/>
                <a:cs typeface="Arial"/>
              </a:rPr>
              <a:t>to study identity and borders as lived experiences. </a:t>
            </a:r>
            <a:endParaRPr lang="en-US" sz="2200" b="1" dirty="0">
              <a:solidFill>
                <a:schemeClr val="tx1"/>
              </a:solidFill>
            </a:endParaRPr>
          </a:p>
          <a:p>
            <a:pPr marL="0" indent="0">
              <a:buNone/>
            </a:pPr>
            <a:endParaRPr lang="en-US" dirty="0">
              <a:solidFill>
                <a:schemeClr val="tx1"/>
              </a:solidFill>
              <a:ea typeface="Calibri"/>
              <a:cs typeface="Calibri"/>
            </a:endParaRPr>
          </a:p>
        </p:txBody>
      </p:sp>
      <p:sp>
        <p:nvSpPr>
          <p:cNvPr id="4" name="TextBox 3">
            <a:extLst>
              <a:ext uri="{FF2B5EF4-FFF2-40B4-BE49-F238E27FC236}">
                <a16:creationId xmlns:a16="http://schemas.microsoft.com/office/drawing/2014/main" id="{CC76C8F7-03A9-BE14-8E14-24A16CD3347B}"/>
              </a:ext>
            </a:extLst>
          </p:cNvPr>
          <p:cNvSpPr txBox="1"/>
          <p:nvPr/>
        </p:nvSpPr>
        <p:spPr>
          <a:xfrm>
            <a:off x="557211" y="3640229"/>
            <a:ext cx="7505699"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Calibri"/>
                <a:cs typeface="Calibri"/>
              </a:rPr>
              <a:t>Focus on identity</a:t>
            </a:r>
          </a:p>
          <a:p>
            <a:pPr marL="342900" indent="-342900">
              <a:buFont typeface="Calibri"/>
              <a:buChar char="-"/>
            </a:pPr>
            <a:r>
              <a:rPr lang="en-US" sz="2000">
                <a:latin typeface="Calibri"/>
                <a:ea typeface="Calibri"/>
                <a:cs typeface="Calibri"/>
              </a:rPr>
              <a:t>Indexicality, </a:t>
            </a:r>
            <a:r>
              <a:rPr lang="en-US" sz="2000" err="1">
                <a:latin typeface="Calibri"/>
                <a:ea typeface="Calibri"/>
                <a:cs typeface="Calibri"/>
              </a:rPr>
              <a:t>enregisterment</a:t>
            </a:r>
            <a:r>
              <a:rPr lang="en-US" sz="2000">
                <a:latin typeface="Calibri"/>
                <a:ea typeface="Calibri"/>
                <a:cs typeface="Calibri"/>
              </a:rPr>
              <a:t>, crossing </a:t>
            </a:r>
            <a:r>
              <a:rPr lang="en-US" sz="2000" err="1">
                <a:latin typeface="Calibri"/>
                <a:ea typeface="Calibri"/>
                <a:cs typeface="Calibri"/>
              </a:rPr>
              <a:t>etc</a:t>
            </a:r>
            <a:r>
              <a:rPr lang="en-US" sz="2000">
                <a:latin typeface="Calibri"/>
                <a:ea typeface="Calibri"/>
                <a:cs typeface="Calibri"/>
              </a:rPr>
              <a:t> ​</a:t>
            </a:r>
            <a:endParaRPr lang="en-US" sz="2000"/>
          </a:p>
          <a:p>
            <a:pPr marL="342900" indent="-342900">
              <a:buFont typeface="Calibri"/>
              <a:buChar char="-"/>
            </a:pPr>
            <a:r>
              <a:rPr lang="en-US" sz="2000">
                <a:latin typeface="Calibri"/>
                <a:ea typeface="Calibri"/>
                <a:cs typeface="Calibri"/>
              </a:rPr>
              <a:t>Social constructivist views of identity </a:t>
            </a:r>
          </a:p>
          <a:p>
            <a:pPr marL="342900" indent="-342900">
              <a:buFont typeface="Calibri"/>
              <a:buChar char="-"/>
            </a:pPr>
            <a:r>
              <a:rPr lang="en-US" sz="2000">
                <a:latin typeface="Calibri"/>
                <a:ea typeface="Calibri"/>
                <a:cs typeface="Calibri"/>
              </a:rPr>
              <a:t>Poststructuralist concepts </a:t>
            </a:r>
          </a:p>
          <a:p>
            <a:pPr marL="342900" indent="-342900">
              <a:buFont typeface="Calibri"/>
              <a:buChar char="-"/>
            </a:pPr>
            <a:r>
              <a:rPr lang="en-US" sz="2000">
                <a:latin typeface="Calibri"/>
                <a:ea typeface="Calibri"/>
                <a:cs typeface="Calibri"/>
              </a:rPr>
              <a:t>Discourse Analytical ways to analyze identity </a:t>
            </a:r>
          </a:p>
        </p:txBody>
      </p:sp>
      <p:sp>
        <p:nvSpPr>
          <p:cNvPr id="5" name="TextBox 4">
            <a:extLst>
              <a:ext uri="{FF2B5EF4-FFF2-40B4-BE49-F238E27FC236}">
                <a16:creationId xmlns:a16="http://schemas.microsoft.com/office/drawing/2014/main" id="{06E2F336-4C2C-522F-5092-9C6343BF2961}"/>
              </a:ext>
            </a:extLst>
          </p:cNvPr>
          <p:cNvSpPr txBox="1"/>
          <p:nvPr/>
        </p:nvSpPr>
        <p:spPr>
          <a:xfrm>
            <a:off x="557213" y="5544230"/>
            <a:ext cx="75056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Calibri"/>
                <a:cs typeface="Calibri"/>
              </a:rPr>
              <a:t>Targeted RQs thematizing borders</a:t>
            </a:r>
          </a:p>
          <a:p>
            <a:r>
              <a:rPr lang="en-US" sz="2400" i="1">
                <a:latin typeface="Calibri"/>
                <a:ea typeface="Calibri"/>
                <a:cs typeface="Calibri"/>
              </a:rPr>
              <a:t>&gt;&gt; not so easy when borders are symbolic!</a:t>
            </a:r>
          </a:p>
        </p:txBody>
      </p:sp>
      <p:sp>
        <p:nvSpPr>
          <p:cNvPr id="7" name="TextBox 6">
            <a:extLst>
              <a:ext uri="{FF2B5EF4-FFF2-40B4-BE49-F238E27FC236}">
                <a16:creationId xmlns:a16="http://schemas.microsoft.com/office/drawing/2014/main" id="{ED5DEBAE-A908-B3ED-C3E4-9F11573B2383}"/>
              </a:ext>
            </a:extLst>
          </p:cNvPr>
          <p:cNvSpPr txBox="1"/>
          <p:nvPr/>
        </p:nvSpPr>
        <p:spPr>
          <a:xfrm>
            <a:off x="557211" y="1759905"/>
            <a:ext cx="5800045" cy="661720"/>
          </a:xfrm>
          <a:prstGeom prst="rect">
            <a:avLst/>
          </a:prstGeom>
          <a:noFill/>
        </p:spPr>
        <p:txBody>
          <a:bodyPr wrap="square">
            <a:spAutoFit/>
          </a:bodyPr>
          <a:lstStyle/>
          <a:p>
            <a:pPr>
              <a:buNone/>
            </a:pPr>
            <a:r>
              <a:rPr lang="en-US" sz="2800" b="1">
                <a:solidFill>
                  <a:srgbClr val="BF4900"/>
                </a:solidFill>
                <a:latin typeface="Calibri"/>
                <a:ea typeface="+mn-lt"/>
                <a:cs typeface="+mn-lt"/>
              </a:rPr>
              <a:t>Embedding </a:t>
            </a:r>
            <a:r>
              <a:rPr lang="en-US" sz="2800" b="1" err="1">
                <a:solidFill>
                  <a:srgbClr val="BF4900"/>
                </a:solidFill>
                <a:latin typeface="Calibri"/>
                <a:ea typeface="+mn-lt"/>
                <a:cs typeface="+mn-lt"/>
              </a:rPr>
              <a:t>Sociosemiotics</a:t>
            </a:r>
            <a:r>
              <a:rPr lang="en-US" sz="2800" b="1">
                <a:solidFill>
                  <a:srgbClr val="BF4900"/>
                </a:solidFill>
                <a:latin typeface="Calibri"/>
                <a:ea typeface="+mn-lt"/>
                <a:cs typeface="+mn-lt"/>
              </a:rPr>
              <a:t> into BAM</a:t>
            </a:r>
          </a:p>
          <a:p>
            <a:pPr>
              <a:buNone/>
            </a:pPr>
            <a:endParaRPr lang="en-US" sz="900">
              <a:solidFill>
                <a:schemeClr val="tx1"/>
              </a:solidFill>
              <a:latin typeface="Calibri"/>
              <a:ea typeface="Calibri"/>
              <a:cs typeface="Calibri"/>
            </a:endParaRPr>
          </a:p>
        </p:txBody>
      </p:sp>
    </p:spTree>
    <p:extLst>
      <p:ext uri="{BB962C8B-B14F-4D97-AF65-F5344CB8AC3E}">
        <p14:creationId xmlns:p14="http://schemas.microsoft.com/office/powerpoint/2010/main" val="114985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8E52-07D0-F174-05CC-E7BC60FD1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1F84E-BCCC-70EB-5A7E-69895294E287}"/>
              </a:ext>
            </a:extLst>
          </p:cNvPr>
          <p:cNvSpPr>
            <a:spLocks noGrp="1"/>
          </p:cNvSpPr>
          <p:nvPr>
            <p:ph type="title"/>
          </p:nvPr>
        </p:nvSpPr>
        <p:spPr>
          <a:xfrm>
            <a:off x="406665" y="339374"/>
            <a:ext cx="8326265" cy="1188720"/>
          </a:xfrm>
        </p:spPr>
        <p:txBody>
          <a:bodyPr>
            <a:noAutofit/>
          </a:bodyPr>
          <a:lstStyle/>
          <a:p>
            <a:r>
              <a:rPr lang="en-GB" sz="3600" b="1">
                <a:latin typeface="Aptos"/>
              </a:rPr>
              <a:t>Thank you!</a:t>
            </a:r>
          </a:p>
        </p:txBody>
      </p:sp>
      <p:pic>
        <p:nvPicPr>
          <p:cNvPr id="9" name="Picture 8" descr="Work In Progress Safety Sign - The Signmaker">
            <a:extLst>
              <a:ext uri="{FF2B5EF4-FFF2-40B4-BE49-F238E27FC236}">
                <a16:creationId xmlns:a16="http://schemas.microsoft.com/office/drawing/2014/main" id="{8F8B9F4A-FE15-9E2F-129E-424A3B825056}"/>
              </a:ext>
            </a:extLst>
          </p:cNvPr>
          <p:cNvPicPr>
            <a:picLocks noChangeAspect="1"/>
          </p:cNvPicPr>
          <p:nvPr/>
        </p:nvPicPr>
        <p:blipFill>
          <a:blip r:embed="rId2"/>
          <a:stretch>
            <a:fillRect/>
          </a:stretch>
        </p:blipFill>
        <p:spPr>
          <a:xfrm>
            <a:off x="2155468" y="1709545"/>
            <a:ext cx="4587035" cy="4587035"/>
          </a:xfrm>
          <a:prstGeom prst="rect">
            <a:avLst/>
          </a:prstGeom>
        </p:spPr>
      </p:pic>
    </p:spTree>
    <p:extLst>
      <p:ext uri="{BB962C8B-B14F-4D97-AF65-F5344CB8AC3E}">
        <p14:creationId xmlns:p14="http://schemas.microsoft.com/office/powerpoint/2010/main" val="162482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heart shaped pizza with ham and pineapples&#10;&#10;AI-generated content may be incorrect.">
            <a:hlinkClick r:id="rId3"/>
            <a:extLst>
              <a:ext uri="{FF2B5EF4-FFF2-40B4-BE49-F238E27FC236}">
                <a16:creationId xmlns:a16="http://schemas.microsoft.com/office/drawing/2014/main" id="{45313E6F-9FF0-4AF6-CEC0-CED357F964FE}"/>
              </a:ext>
            </a:extLst>
          </p:cNvPr>
          <p:cNvPicPr>
            <a:picLocks noChangeAspect="1"/>
          </p:cNvPicPr>
          <p:nvPr/>
        </p:nvPicPr>
        <p:blipFill>
          <a:blip r:embed="rId4">
            <a:extLst>
              <a:ext uri="{837473B0-CC2E-450A-ABE3-18F120FF3D39}">
                <a1611:picAttrSrcUrl xmlns:a1611="http://schemas.microsoft.com/office/drawing/2016/11/main" r:id="rId5"/>
              </a:ext>
            </a:extLst>
          </a:blip>
          <a:srcRect r="-2" b="3945"/>
          <a:stretch>
            <a:fillRect/>
          </a:stretch>
        </p:blipFill>
        <p:spPr>
          <a:xfrm>
            <a:off x="0" y="10"/>
            <a:ext cx="889699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9FC9D9-A2EE-19E7-7D67-9987C3744A35}"/>
              </a:ext>
            </a:extLst>
          </p:cNvPr>
          <p:cNvGraphicFramePr>
            <a:graphicFrameLocks noGrp="1"/>
          </p:cNvGraphicFramePr>
          <p:nvPr>
            <p:ph idx="1"/>
            <p:extLst>
              <p:ext uri="{D42A27DB-BD31-4B8C-83A1-F6EECF244321}">
                <p14:modId xmlns:p14="http://schemas.microsoft.com/office/powerpoint/2010/main" val="4193098646"/>
              </p:ext>
            </p:extLst>
          </p:nvPr>
        </p:nvGraphicFramePr>
        <p:xfrm>
          <a:off x="482600" y="919835"/>
          <a:ext cx="8178800" cy="6015848"/>
        </p:xfrm>
        <a:graphic>
          <a:graphicData uri="http://schemas.openxmlformats.org/drawingml/2006/table">
            <a:tbl>
              <a:tblPr>
                <a:noFill/>
              </a:tblPr>
              <a:tblGrid>
                <a:gridCol w="1042831">
                  <a:extLst>
                    <a:ext uri="{9D8B030D-6E8A-4147-A177-3AD203B41FA5}">
                      <a16:colId xmlns:a16="http://schemas.microsoft.com/office/drawing/2014/main" val="1513557641"/>
                    </a:ext>
                  </a:extLst>
                </a:gridCol>
                <a:gridCol w="2337121">
                  <a:extLst>
                    <a:ext uri="{9D8B030D-6E8A-4147-A177-3AD203B41FA5}">
                      <a16:colId xmlns:a16="http://schemas.microsoft.com/office/drawing/2014/main" val="1816876266"/>
                    </a:ext>
                  </a:extLst>
                </a:gridCol>
                <a:gridCol w="4798848">
                  <a:extLst>
                    <a:ext uri="{9D8B030D-6E8A-4147-A177-3AD203B41FA5}">
                      <a16:colId xmlns:a16="http://schemas.microsoft.com/office/drawing/2014/main" val="1302281346"/>
                    </a:ext>
                  </a:extLst>
                </a:gridCol>
              </a:tblGrid>
              <a:tr h="710589">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82 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36:48.9 - 37:10.3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Calibri" panose="020F0502020204030204" pitchFamily="34" charset="0"/>
                        </a:rPr>
                        <a:t>JIH Esatto. Ma quando mi parli di readjustment, ad esempio no quando torni in Italia, ci sono delle componenti del modo in cui tutti i rapporti con gli altri che comunque oramai fanno parte anche se sono piú British che italiane e che ti senti di starle importando in Italia?  </a:t>
                      </a:r>
                      <a:endParaRPr lang="en-GB" sz="1000" b="0" i="0">
                        <a:solidFill>
                          <a:schemeClr val="tx1">
                            <a:lumMod val="75000"/>
                            <a:lumOff val="25000"/>
                          </a:schemeClr>
                        </a:solidFill>
                        <a:effectLst/>
                      </a:endParaRPr>
                    </a:p>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1662494"/>
                  </a:ext>
                </a:extLst>
              </a:tr>
              <a:tr h="1465387">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83 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37:10.3 - 38:35.7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Calibri" panose="020F0502020204030204" pitchFamily="34" charset="0"/>
                        </a:rPr>
                        <a:t>Sí, sí, sí. C'é un modo di non essere diretti che é tipico della cultura inglese. Quando tu devi esprimere una una tua opinione, soprattutto se negativa che che non hai in Italia. In Italia è molto più aperto- sei molto più diretto, quindi io noto quando anche nelle conversazioni tra amici al bar, no, che rimango un pochino traumatizzato dal modo in cui sono diretti no, a volte nel dirti le cose e quello è una cosa molto banale, però sai, ti abitui, no a un certo modo di dire le cose.  Quella é una cosa un po' cosí (CHUCKLES) (fa ceto) ma insomma- che altro? Sí, poi sai ci sono molto- poi se guardi poi al cuore delle cose, poi sai ci sono anche certe passioni che sono anche molto simile, la politica, lo sport cioé veramente- altre un po' meno, non c'è tutto questo attaccamento alla famiglia. Lá mi ritrovo più tra gli inglesi ti diró che tra gli italiani (LAUGHTER), poi questo sono- é per come sono fatto io, eh. (CHUCKLES)  </a:t>
                      </a:r>
                      <a:endParaRPr lang="en-GB" sz="1000" b="0" i="0">
                        <a:solidFill>
                          <a:schemeClr val="tx1">
                            <a:lumMod val="75000"/>
                            <a:lumOff val="25000"/>
                          </a:schemeClr>
                        </a:solidFill>
                        <a:effectLst/>
                      </a:endParaRPr>
                    </a:p>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95644598"/>
                  </a:ext>
                </a:extLst>
              </a:tr>
              <a:tr h="602761">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84 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38:35.7 - 38:56.0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Calibri" panose="020F0502020204030204" pitchFamily="34" charset="0"/>
                        </a:rPr>
                        <a:t>JIH Ok, ecco, invece, se dovessimo ribaltare la domanda quali sono quei tratti o quelle tradizioni quelle usanze italiane che tu consciamente attivamente tieni qua nel Regno Unito per mantener vivo quel quella connessione con l'Italia? </a:t>
                      </a:r>
                      <a:endParaRPr lang="en-GB" sz="1000" b="0" i="0">
                        <a:solidFill>
                          <a:schemeClr val="tx1">
                            <a:lumMod val="75000"/>
                            <a:lumOff val="25000"/>
                          </a:schemeClr>
                        </a:solidFill>
                        <a:effectLst/>
                      </a:endParaRPr>
                    </a:p>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37527981"/>
                  </a:ext>
                </a:extLst>
              </a:tr>
              <a:tr h="1034074">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85 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38:56.0 - 39:57.4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it-IT" sz="1000" b="0" i="0">
                          <a:solidFill>
                            <a:schemeClr val="tx1">
                              <a:lumMod val="75000"/>
                              <a:lumOff val="25000"/>
                            </a:schemeClr>
                          </a:solidFill>
                          <a:effectLst/>
                          <a:latin typeface="Calibri" panose="020F0502020204030204" pitchFamily="34" charset="0"/>
                        </a:rPr>
                        <a:t>Beh il cibo. Scusami, sará anche lí banale ma secondo me la cultura- proprio la- il pasto, l'alimentazione cosa mangiare se- una certa attenzione, no alla- é parte, é parte secondo me importante della nostra cultura. Nel mondo professionale, quando faccio il medico ho- porto una certa attenzione ai dettagli che noto che è più tipica della medicina italiana nella nell'assistenza del malato. C'è molta più attenzione, molta più cura molto più- almeno della mia esperienza, no, di medico italiano di quando lavoravo in Italia. Quindi cerco di portarla qui.  </a:t>
                      </a:r>
                      <a:endParaRPr lang="it-IT" sz="1000" b="0" i="0">
                        <a:solidFill>
                          <a:schemeClr val="tx1">
                            <a:lumMod val="75000"/>
                            <a:lumOff val="25000"/>
                          </a:schemeClr>
                        </a:solidFill>
                        <a:effectLst/>
                      </a:endParaRPr>
                    </a:p>
                    <a:p>
                      <a:pPr algn="l" rtl="0" fontAlgn="base">
                        <a:lnSpc>
                          <a:spcPts val="1125"/>
                        </a:lnSpc>
                        <a:buNone/>
                      </a:pPr>
                      <a:r>
                        <a:rPr lang="it-IT" sz="1000" b="0" i="0">
                          <a:solidFill>
                            <a:schemeClr val="tx1">
                              <a:lumMod val="75000"/>
                              <a:lumOff val="25000"/>
                            </a:schemeClr>
                          </a:solidFill>
                          <a:effectLst/>
                          <a:latin typeface="Arial" panose="020B0604020202020204" pitchFamily="34" charset="0"/>
                        </a:rPr>
                        <a:t> </a:t>
                      </a:r>
                      <a:endParaRPr lang="it-IT"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15972064"/>
                  </a:ext>
                </a:extLst>
              </a:tr>
              <a:tr h="387104">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86 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39:57.4 - 40:04.3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Calibri" panose="020F0502020204030204" pitchFamily="34" charset="0"/>
                        </a:rPr>
                        <a:t>JIH Questo é molto interessante. Ora questa non é una domanda inclusa nella- </a:t>
                      </a:r>
                      <a:endParaRPr lang="en-GB" sz="1000" b="0" i="0">
                        <a:solidFill>
                          <a:schemeClr val="tx1">
                            <a:lumMod val="75000"/>
                            <a:lumOff val="25000"/>
                          </a:schemeClr>
                        </a:solidFill>
                        <a:effectLst/>
                      </a:endParaRPr>
                    </a:p>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79377509"/>
                  </a:ext>
                </a:extLst>
              </a:tr>
              <a:tr h="818417">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87 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40:04.2 - 40:41.0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lnSpc>
                          <a:spcPts val="1125"/>
                        </a:lnSpc>
                        <a:buNone/>
                      </a:pPr>
                      <a:r>
                        <a:rPr lang="en-GB" sz="1000" b="0" i="0" err="1">
                          <a:solidFill>
                            <a:schemeClr val="tx1">
                              <a:lumMod val="75000"/>
                              <a:lumOff val="25000"/>
                            </a:schemeClr>
                          </a:solidFill>
                          <a:effectLst/>
                          <a:latin typeface="Calibri" panose="020F0502020204030204" pitchFamily="34" charset="0"/>
                        </a:rPr>
                        <a:t>Sí</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c'é</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molta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piú</a:t>
                      </a:r>
                      <a:r>
                        <a:rPr lang="en-GB" sz="1000" b="0" i="0">
                          <a:solidFill>
                            <a:schemeClr val="tx1">
                              <a:lumMod val="75000"/>
                              <a:lumOff val="25000"/>
                            </a:schemeClr>
                          </a:solidFill>
                          <a:effectLst/>
                          <a:latin typeface="Calibri" panose="020F0502020204030204" pitchFamily="34" charset="0"/>
                        </a:rPr>
                        <a:t>- qui </a:t>
                      </a:r>
                      <a:r>
                        <a:rPr lang="en-GB" sz="1000" b="0" i="0" err="1">
                          <a:solidFill>
                            <a:schemeClr val="tx1">
                              <a:lumMod val="75000"/>
                              <a:lumOff val="25000"/>
                            </a:schemeClr>
                          </a:solidFill>
                          <a:effectLst/>
                          <a:latin typeface="Calibri" panose="020F0502020204030204" pitchFamily="34" charset="0"/>
                        </a:rPr>
                        <a:t>c'é</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molto</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piú</a:t>
                      </a:r>
                      <a:r>
                        <a:rPr lang="en-GB" sz="1000" b="0" i="0">
                          <a:solidFill>
                            <a:schemeClr val="tx1">
                              <a:lumMod val="75000"/>
                              <a:lumOff val="25000"/>
                            </a:schemeClr>
                          </a:solidFill>
                          <a:effectLst/>
                          <a:latin typeface="Calibri" panose="020F0502020204030204" pitchFamily="34" charset="0"/>
                        </a:rPr>
                        <a:t> tasks </a:t>
                      </a:r>
                      <a:r>
                        <a:rPr lang="en-GB" sz="1000" b="0" i="0" err="1">
                          <a:solidFill>
                            <a:schemeClr val="tx1">
                              <a:lumMod val="75000"/>
                              <a:lumOff val="25000"/>
                            </a:schemeClr>
                          </a:solidFill>
                          <a:effectLst/>
                          <a:latin typeface="Calibri" panose="020F0502020204030204" pitchFamily="34" charset="0"/>
                        </a:rPr>
                        <a:t>shiffting</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delle</a:t>
                      </a:r>
                      <a:r>
                        <a:rPr lang="en-GB" sz="1000" b="0" i="0">
                          <a:solidFill>
                            <a:schemeClr val="tx1">
                              <a:lumMod val="75000"/>
                              <a:lumOff val="25000"/>
                            </a:schemeClr>
                          </a:solidFill>
                          <a:effectLst/>
                          <a:latin typeface="Calibri" panose="020F0502020204030204" pitchFamily="34" charset="0"/>
                        </a:rPr>
                        <a:t> nurses, </a:t>
                      </a:r>
                      <a:r>
                        <a:rPr lang="en-GB" sz="1000" b="0" i="0" err="1">
                          <a:solidFill>
                            <a:schemeClr val="tx1">
                              <a:lumMod val="75000"/>
                              <a:lumOff val="25000"/>
                            </a:schemeClr>
                          </a:solidFill>
                          <a:effectLst/>
                          <a:latin typeface="Calibri" panose="020F0502020204030204" pitchFamily="34" charset="0"/>
                        </a:rPr>
                        <a:t>molta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piú</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suddivisione</a:t>
                      </a:r>
                      <a:r>
                        <a:rPr lang="en-GB" sz="1000" b="0" i="0">
                          <a:solidFill>
                            <a:schemeClr val="tx1">
                              <a:lumMod val="75000"/>
                              <a:lumOff val="25000"/>
                            </a:schemeClr>
                          </a:solidFill>
                          <a:effectLst/>
                          <a:latin typeface="Calibri" panose="020F0502020204030204" pitchFamily="34" charset="0"/>
                        </a:rPr>
                        <a:t> del </a:t>
                      </a:r>
                      <a:r>
                        <a:rPr lang="en-GB" sz="1000" b="0" i="0" err="1">
                          <a:solidFill>
                            <a:schemeClr val="tx1">
                              <a:lumMod val="75000"/>
                              <a:lumOff val="25000"/>
                            </a:schemeClr>
                          </a:solidFill>
                          <a:effectLst/>
                          <a:latin typeface="Calibri" panose="020F0502020204030204" pitchFamily="34" charset="0"/>
                        </a:rPr>
                        <a:t>lavoro</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c'é</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molta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anche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piú</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organizzazione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superiore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peró</a:t>
                      </a:r>
                      <a:r>
                        <a:rPr lang="en-GB" sz="1000" b="0" i="0">
                          <a:solidFill>
                            <a:schemeClr val="tx1">
                              <a:lumMod val="75000"/>
                              <a:lumOff val="25000"/>
                            </a:schemeClr>
                          </a:solidFill>
                          <a:effectLst/>
                          <a:latin typeface="Calibri" panose="020F0502020204030204" pitchFamily="34" charset="0"/>
                        </a:rPr>
                        <a:t>- e </a:t>
                      </a:r>
                      <a:r>
                        <a:rPr lang="en-GB" sz="1000" b="0" i="0" err="1">
                          <a:solidFill>
                            <a:schemeClr val="tx1">
                              <a:lumMod val="75000"/>
                              <a:lumOff val="25000"/>
                            </a:schemeClr>
                          </a:solidFill>
                          <a:effectLst/>
                          <a:latin typeface="Calibri" panose="020F0502020204030204" pitchFamily="34" charset="0"/>
                        </a:rPr>
                        <a:t>forse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magari</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é</a:t>
                      </a:r>
                      <a:r>
                        <a:rPr lang="en-GB" sz="1000" b="0" i="0">
                          <a:solidFill>
                            <a:schemeClr val="tx1">
                              <a:lumMod val="75000"/>
                              <a:lumOff val="25000"/>
                            </a:schemeClr>
                          </a:solidFill>
                          <a:effectLst/>
                          <a:latin typeface="Calibri" panose="020F0502020204030204" pitchFamily="34" charset="0"/>
                        </a:rPr>
                        <a:t> per </a:t>
                      </a:r>
                      <a:r>
                        <a:rPr lang="en-GB" sz="1000" b="0" i="0" err="1">
                          <a:solidFill>
                            <a:schemeClr val="tx1">
                              <a:lumMod val="75000"/>
                              <a:lumOff val="25000"/>
                            </a:schemeClr>
                          </a:solidFill>
                          <a:effectLst/>
                          <a:latin typeface="Calibri" panose="020F0502020204030204" pitchFamily="34" charset="0"/>
                        </a:rPr>
                        <a:t>questo</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che</a:t>
                      </a:r>
                      <a:r>
                        <a:rPr lang="en-GB" sz="1000" b="0" i="0">
                          <a:solidFill>
                            <a:schemeClr val="tx1">
                              <a:lumMod val="75000"/>
                              <a:lumOff val="25000"/>
                            </a:schemeClr>
                          </a:solidFill>
                          <a:effectLst/>
                          <a:latin typeface="Calibri" panose="020F0502020204030204" pitchFamily="34" charset="0"/>
                        </a:rPr>
                        <a:t> in Italia </a:t>
                      </a:r>
                      <a:r>
                        <a:rPr lang="en-GB" sz="1000" b="0" i="0" err="1">
                          <a:solidFill>
                            <a:schemeClr val="tx1">
                              <a:lumMod val="75000"/>
                              <a:lumOff val="25000"/>
                            </a:schemeClr>
                          </a:solidFill>
                          <a:effectLst/>
                          <a:latin typeface="Calibri" panose="020F0502020204030204" pitchFamily="34" charset="0"/>
                        </a:rPr>
                        <a:t>tu</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ti</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fai</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piú</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carico</a:t>
                      </a:r>
                      <a:r>
                        <a:rPr lang="en-GB" sz="1000" b="0" i="0">
                          <a:solidFill>
                            <a:schemeClr val="tx1">
                              <a:lumMod val="75000"/>
                              <a:lumOff val="25000"/>
                            </a:schemeClr>
                          </a:solidFill>
                          <a:effectLst/>
                          <a:latin typeface="Calibri" panose="020F0502020204030204" pitchFamily="34" charset="0"/>
                        </a:rPr>
                        <a:t> e sei </a:t>
                      </a:r>
                      <a:r>
                        <a:rPr lang="en-GB" sz="1000" b="0" i="0" err="1">
                          <a:solidFill>
                            <a:schemeClr val="tx1">
                              <a:lumMod val="75000"/>
                              <a:lumOff val="25000"/>
                            </a:schemeClr>
                          </a:solidFill>
                          <a:effectLst/>
                          <a:latin typeface="Calibri" panose="020F0502020204030204" pitchFamily="34" charset="0"/>
                        </a:rPr>
                        <a:t>piú</a:t>
                      </a:r>
                      <a:r>
                        <a:rPr lang="en-GB" sz="1000" b="0" i="0">
                          <a:solidFill>
                            <a:schemeClr val="tx1">
                              <a:lumMod val="75000"/>
                              <a:lumOff val="25000"/>
                            </a:schemeClr>
                          </a:solidFill>
                          <a:effectLst/>
                          <a:latin typeface="Calibri" panose="020F0502020204030204" pitchFamily="34" charset="0"/>
                        </a:rPr>
                        <a:t>, no, </a:t>
                      </a:r>
                      <a:r>
                        <a:rPr lang="en-GB" sz="1000" b="0" i="0" err="1">
                          <a:solidFill>
                            <a:schemeClr val="tx1">
                              <a:lumMod val="75000"/>
                              <a:lumOff val="25000"/>
                            </a:schemeClr>
                          </a:solidFill>
                          <a:effectLst/>
                          <a:latin typeface="Calibri" panose="020F0502020204030204" pitchFamily="34" charset="0"/>
                        </a:rPr>
                        <a:t>cosí</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decenzi</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anche</a:t>
                      </a:r>
                      <a:r>
                        <a:rPr lang="en-GB" sz="1000" b="0" i="0">
                          <a:solidFill>
                            <a:schemeClr val="tx1">
                              <a:lumMod val="75000"/>
                              <a:lumOff val="25000"/>
                            </a:schemeClr>
                          </a:solidFill>
                          <a:effectLst/>
                          <a:latin typeface="Calibri" panose="020F0502020204030204" pitchFamily="34" charset="0"/>
                        </a:rPr>
                        <a:t> di </a:t>
                      </a:r>
                      <a:r>
                        <a:rPr lang="en-GB" sz="1000" b="0" i="0" err="1">
                          <a:solidFill>
                            <a:schemeClr val="tx1">
                              <a:lumMod val="75000"/>
                              <a:lumOff val="25000"/>
                            </a:schemeClr>
                          </a:solidFill>
                          <a:effectLst/>
                          <a:latin typeface="Calibri" panose="020F0502020204030204" pitchFamily="34" charset="0"/>
                        </a:rPr>
                        <a:t>meno</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insomma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c'é</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anche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meno</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personale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peró</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questa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attenzione</a:t>
                      </a:r>
                      <a:r>
                        <a:rPr lang="en-GB" sz="1000" b="0" i="0">
                          <a:solidFill>
                            <a:schemeClr val="tx1">
                              <a:lumMod val="75000"/>
                              <a:lumOff val="25000"/>
                            </a:schemeClr>
                          </a:solidFill>
                          <a:effectLst/>
                          <a:latin typeface="Calibri" panose="020F0502020204030204" pitchFamily="34" charset="0"/>
                        </a:rPr>
                        <a:t> ai </a:t>
                      </a:r>
                      <a:r>
                        <a:rPr lang="en-GB" sz="1000" b="0" i="0" err="1">
                          <a:solidFill>
                            <a:schemeClr val="tx1">
                              <a:lumMod val="75000"/>
                              <a:lumOff val="25000"/>
                            </a:schemeClr>
                          </a:solidFill>
                          <a:effectLst/>
                          <a:latin typeface="Calibri" panose="020F0502020204030204" pitchFamily="34" charset="0"/>
                        </a:rPr>
                        <a:t>dettagli</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insomma</a:t>
                      </a:r>
                      <a:r>
                        <a:rPr lang="en-GB" sz="1000" b="0" i="0">
                          <a:solidFill>
                            <a:schemeClr val="tx1">
                              <a:lumMod val="75000"/>
                              <a:lumOff val="25000"/>
                            </a:schemeClr>
                          </a:solidFill>
                          <a:effectLst/>
                          <a:latin typeface="Calibri" panose="020F0502020204030204" pitchFamily="34" charset="0"/>
                        </a:rPr>
                        <a:t>- Ma </a:t>
                      </a:r>
                      <a:r>
                        <a:rPr lang="en-GB" sz="1000" b="0" i="0" err="1">
                          <a:solidFill>
                            <a:schemeClr val="tx1">
                              <a:lumMod val="75000"/>
                              <a:lumOff val="25000"/>
                            </a:schemeClr>
                          </a:solidFill>
                          <a:effectLst/>
                          <a:latin typeface="Calibri" panose="020F0502020204030204" pitchFamily="34" charset="0"/>
                        </a:rPr>
                        <a:t>forse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ripeto</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é</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piú</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della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mia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esperienza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personale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che</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generalizzando</a:t>
                      </a:r>
                      <a:r>
                        <a:rPr lang="en-GB" sz="1000" b="0" i="0">
                          <a:solidFill>
                            <a:schemeClr val="tx1">
                              <a:lumMod val="75000"/>
                              <a:lumOff val="25000"/>
                            </a:schemeClr>
                          </a:solidFill>
                          <a:effectLst/>
                          <a:latin typeface="Calibri" panose="020F0502020204030204" pitchFamily="34" charset="0"/>
                        </a:rPr>
                        <a:t> il </a:t>
                      </a:r>
                      <a:r>
                        <a:rPr lang="en-GB" sz="1000" b="0" i="0" err="1">
                          <a:solidFill>
                            <a:schemeClr val="tx1">
                              <a:lumMod val="75000"/>
                              <a:lumOff val="25000"/>
                            </a:schemeClr>
                          </a:solidFill>
                          <a:effectLst/>
                          <a:latin typeface="Calibri" panose="020F0502020204030204" pitchFamily="34" charset="0"/>
                        </a:rPr>
                        <a:t>sistema</a:t>
                      </a:r>
                      <a:r>
                        <a:rPr lang="en-GB" sz="1000" b="0" i="0">
                          <a:solidFill>
                            <a:schemeClr val="tx1">
                              <a:lumMod val="75000"/>
                              <a:lumOff val="25000"/>
                            </a:schemeClr>
                          </a:solidFill>
                          <a:effectLst/>
                          <a:latin typeface="Calibri" panose="020F0502020204030204" pitchFamily="34" charset="0"/>
                        </a:rPr>
                        <a:t> </a:t>
                      </a:r>
                      <a:r>
                        <a:rPr lang="en-GB" sz="1000" b="0" i="0" err="1">
                          <a:solidFill>
                            <a:schemeClr val="tx1">
                              <a:lumMod val="75000"/>
                              <a:lumOff val="25000"/>
                            </a:schemeClr>
                          </a:solidFill>
                          <a:effectLst/>
                          <a:latin typeface="Calibri" panose="020F0502020204030204" pitchFamily="34" charset="0"/>
                        </a:rPr>
                        <a:t>paese</a:t>
                      </a:r>
                      <a:r>
                        <a:rPr lang="en-GB" sz="1000" b="0" i="0">
                          <a:solidFill>
                            <a:schemeClr val="tx1">
                              <a:lumMod val="75000"/>
                              <a:lumOff val="25000"/>
                            </a:schemeClr>
                          </a:solidFill>
                          <a:effectLst/>
                          <a:latin typeface="Calibri" panose="020F0502020204030204" pitchFamily="34" charset="0"/>
                        </a:rPr>
                        <a:t>. </a:t>
                      </a:r>
                      <a:endParaRPr lang="en-GB" sz="1000" b="0" i="0">
                        <a:solidFill>
                          <a:schemeClr val="tx1">
                            <a:lumMod val="75000"/>
                            <a:lumOff val="25000"/>
                          </a:schemeClr>
                        </a:solidFill>
                        <a:effectLst/>
                      </a:endParaRPr>
                    </a:p>
                    <a:p>
                      <a:pPr algn="l" rtl="0" fontAlgn="base">
                        <a:lnSpc>
                          <a:spcPts val="1125"/>
                        </a:lnSpc>
                        <a:buNone/>
                      </a:pPr>
                      <a:r>
                        <a:rPr lang="en-GB" sz="1000" b="0" i="0">
                          <a:solidFill>
                            <a:schemeClr val="tx1">
                              <a:lumMod val="75000"/>
                              <a:lumOff val="25000"/>
                            </a:schemeClr>
                          </a:solidFill>
                          <a:effectLst/>
                          <a:latin typeface="Arial" panose="020B0604020202020204" pitchFamily="34" charset="0"/>
                        </a:rPr>
                        <a:t> </a:t>
                      </a:r>
                      <a:endParaRPr lang="en-GB" sz="1000" b="0" i="0">
                        <a:solidFill>
                          <a:schemeClr val="tx1">
                            <a:lumMod val="75000"/>
                            <a:lumOff val="25000"/>
                          </a:schemeClr>
                        </a:solidFill>
                        <a:effectLst/>
                      </a:endParaRPr>
                    </a:p>
                  </a:txBody>
                  <a:tcPr marL="141157" marR="105868" marT="70579" marB="7057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36326234"/>
                  </a:ext>
                </a:extLst>
              </a:tr>
            </a:tbl>
          </a:graphicData>
        </a:graphic>
      </p:graphicFrame>
    </p:spTree>
    <p:extLst>
      <p:ext uri="{BB962C8B-B14F-4D97-AF65-F5344CB8AC3E}">
        <p14:creationId xmlns:p14="http://schemas.microsoft.com/office/powerpoint/2010/main" val="94171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D75FD01-789E-C8E0-1F4E-EF4C1C077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7242E-B8A9-2FC4-F961-90AE95FC288A}"/>
              </a:ext>
            </a:extLst>
          </p:cNvPr>
          <p:cNvSpPr>
            <a:spLocks noGrp="1"/>
          </p:cNvSpPr>
          <p:nvPr>
            <p:ph type="title"/>
          </p:nvPr>
        </p:nvSpPr>
        <p:spPr>
          <a:xfrm>
            <a:off x="208320" y="220109"/>
            <a:ext cx="8733205" cy="1188720"/>
          </a:xfrm>
        </p:spPr>
        <p:txBody>
          <a:bodyPr/>
          <a:lstStyle/>
          <a:p>
            <a:r>
              <a:rPr lang="en-US" sz="3600" b="1">
                <a:latin typeface="Aptos"/>
              </a:rPr>
              <a:t>SOCIOSEMIOTIC CONCEPTS </a:t>
            </a:r>
            <a:r>
              <a:rPr lang="en-US" sz="3600" b="1" err="1">
                <a:latin typeface="Aptos"/>
              </a:rPr>
              <a:t>IIi</a:t>
            </a:r>
            <a:endParaRPr sz="3600" b="1" err="1">
              <a:latin typeface="Aptos"/>
            </a:endParaRPr>
          </a:p>
        </p:txBody>
      </p:sp>
      <p:sp>
        <p:nvSpPr>
          <p:cNvPr id="3" name="Content Placeholder 2">
            <a:extLst>
              <a:ext uri="{FF2B5EF4-FFF2-40B4-BE49-F238E27FC236}">
                <a16:creationId xmlns:a16="http://schemas.microsoft.com/office/drawing/2014/main" id="{62EBCA57-C4C4-AF6B-74BD-6999AD479630}"/>
              </a:ext>
            </a:extLst>
          </p:cNvPr>
          <p:cNvSpPr>
            <a:spLocks noGrp="1"/>
          </p:cNvSpPr>
          <p:nvPr>
            <p:ph idx="1"/>
          </p:nvPr>
        </p:nvSpPr>
        <p:spPr>
          <a:xfrm>
            <a:off x="208321" y="1593017"/>
            <a:ext cx="8733203" cy="871499"/>
          </a:xfrm>
        </p:spPr>
        <p:txBody>
          <a:bodyPr vert="horz" lIns="91440" tIns="45720" rIns="91440" bIns="45720" rtlCol="0" anchor="t">
            <a:normAutofit/>
          </a:bodyPr>
          <a:lstStyle/>
          <a:p>
            <a:pPr>
              <a:buNone/>
            </a:pPr>
            <a:r>
              <a:rPr lang="en-US" sz="2800" b="1">
                <a:latin typeface="Calibri"/>
                <a:ea typeface="+mn-lt"/>
                <a:cs typeface="+mn-lt"/>
              </a:rPr>
              <a:t>[3] Crossing</a:t>
            </a:r>
            <a:r>
              <a:rPr lang="en-US" sz="2400" b="1">
                <a:latin typeface="Calibri"/>
                <a:ea typeface="+mn-lt"/>
                <a:cs typeface="+mn-lt"/>
              </a:rPr>
              <a:t> </a:t>
            </a:r>
            <a:r>
              <a:rPr lang="en-US" sz="2200">
                <a:latin typeface="Calibri"/>
                <a:ea typeface="+mn-lt"/>
                <a:cs typeface="+mn-lt"/>
              </a:rPr>
              <a:t>(~Rampton 1995) The practice of adopting semiotic resources </a:t>
            </a:r>
            <a:r>
              <a:rPr lang="en-US" sz="2200" b="1">
                <a:solidFill>
                  <a:srgbClr val="BF4900"/>
                </a:solidFill>
                <a:latin typeface="Calibri"/>
                <a:ea typeface="Calibri"/>
                <a:cs typeface="Calibri"/>
              </a:rPr>
              <a:t>not</a:t>
            </a:r>
            <a:r>
              <a:rPr lang="en-US" sz="2200">
                <a:latin typeface="Calibri"/>
                <a:ea typeface="+mn-lt"/>
                <a:cs typeface="+mn-lt"/>
              </a:rPr>
              <a:t> conventionally associated with </a:t>
            </a:r>
            <a:r>
              <a:rPr lang="en-US" sz="2200" b="1">
                <a:solidFill>
                  <a:srgbClr val="BF4900"/>
                </a:solidFill>
                <a:latin typeface="Calibri"/>
                <a:ea typeface="Calibri"/>
                <a:cs typeface="Calibri"/>
              </a:rPr>
              <a:t>one’s own group</a:t>
            </a:r>
            <a:r>
              <a:rPr lang="en-US" sz="2200">
                <a:latin typeface="Calibri"/>
                <a:ea typeface="+mn-lt"/>
                <a:cs typeface="+mn-lt"/>
              </a:rPr>
              <a:t>.</a:t>
            </a:r>
            <a:endParaRPr lang="en-US" sz="2200">
              <a:latin typeface="Calibri"/>
              <a:ea typeface="Calibri"/>
              <a:cs typeface="Calibri"/>
            </a:endParaRPr>
          </a:p>
          <a:p>
            <a:pPr>
              <a:buNone/>
            </a:pPr>
            <a:endParaRPr lang="en-US" sz="2400">
              <a:latin typeface="Calibri"/>
              <a:ea typeface="Calibri"/>
              <a:cs typeface="Calibri"/>
            </a:endParaRPr>
          </a:p>
        </p:txBody>
      </p:sp>
      <p:sp>
        <p:nvSpPr>
          <p:cNvPr id="6" name="TextBox 5">
            <a:extLst>
              <a:ext uri="{FF2B5EF4-FFF2-40B4-BE49-F238E27FC236}">
                <a16:creationId xmlns:a16="http://schemas.microsoft.com/office/drawing/2014/main" id="{116C1EB0-9110-929C-AF50-0F158F0E01F4}"/>
              </a:ext>
            </a:extLst>
          </p:cNvPr>
          <p:cNvSpPr txBox="1"/>
          <p:nvPr/>
        </p:nvSpPr>
        <p:spPr>
          <a:xfrm>
            <a:off x="268580" y="2564831"/>
            <a:ext cx="859659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Calibri"/>
                <a:cs typeface="Calibri"/>
              </a:rPr>
              <a:t>Straight-crossing</a:t>
            </a:r>
            <a:r>
              <a:rPr lang="en-US" sz="2400">
                <a:latin typeface="Calibri"/>
                <a:ea typeface="Calibri"/>
                <a:cs typeface="Calibri"/>
              </a:rPr>
              <a:t>: </a:t>
            </a:r>
            <a:r>
              <a:rPr lang="en-US" sz="2200">
                <a:latin typeface="Calibri"/>
                <a:ea typeface="Calibri"/>
                <a:cs typeface="Calibri"/>
              </a:rPr>
              <a:t>the practice of adopting semiotic resources not conventionally associated with one’s own group </a:t>
            </a:r>
            <a:r>
              <a:rPr lang="en-US" sz="2200" b="1">
                <a:solidFill>
                  <a:srgbClr val="BF4900"/>
                </a:solidFill>
                <a:latin typeface="Calibri"/>
                <a:ea typeface="Calibri"/>
                <a:cs typeface="Calibri"/>
              </a:rPr>
              <a:t>but converging to the social group whose norms are expected. </a:t>
            </a:r>
            <a:endParaRPr lang="en-US"/>
          </a:p>
        </p:txBody>
      </p:sp>
      <p:pic>
        <p:nvPicPr>
          <p:cNvPr id="13" name="Picture 12" descr="A croissant and coffee on plates&#10;&#10;AI-generated content may be incorrect.">
            <a:extLst>
              <a:ext uri="{FF2B5EF4-FFF2-40B4-BE49-F238E27FC236}">
                <a16:creationId xmlns:a16="http://schemas.microsoft.com/office/drawing/2014/main" id="{1A1BAE5C-2706-E70D-8445-E3CB91BA7221}"/>
              </a:ext>
            </a:extLst>
          </p:cNvPr>
          <p:cNvPicPr>
            <a:picLocks noChangeAspect="1"/>
          </p:cNvPicPr>
          <p:nvPr/>
        </p:nvPicPr>
        <p:blipFill>
          <a:blip r:embed="rId2"/>
          <a:stretch>
            <a:fillRect/>
          </a:stretch>
        </p:blipFill>
        <p:spPr>
          <a:xfrm>
            <a:off x="1678471" y="4698239"/>
            <a:ext cx="1850627" cy="1725990"/>
          </a:xfrm>
          <a:prstGeom prst="rect">
            <a:avLst/>
          </a:prstGeom>
        </p:spPr>
      </p:pic>
      <p:pic>
        <p:nvPicPr>
          <p:cNvPr id="14" name="Picture 13" descr="A pan of food with two cups of liquid&#10;&#10;AI-generated content may be incorrect.">
            <a:extLst>
              <a:ext uri="{FF2B5EF4-FFF2-40B4-BE49-F238E27FC236}">
                <a16:creationId xmlns:a16="http://schemas.microsoft.com/office/drawing/2014/main" id="{ED49CF3C-7C19-08C3-0632-307DBA825BE6}"/>
              </a:ext>
            </a:extLst>
          </p:cNvPr>
          <p:cNvPicPr>
            <a:picLocks noChangeAspect="1"/>
          </p:cNvPicPr>
          <p:nvPr/>
        </p:nvPicPr>
        <p:blipFill>
          <a:blip r:embed="rId3"/>
          <a:stretch>
            <a:fillRect/>
          </a:stretch>
        </p:blipFill>
        <p:spPr>
          <a:xfrm>
            <a:off x="4713038" y="4689118"/>
            <a:ext cx="2301207" cy="1733978"/>
          </a:xfrm>
          <a:prstGeom prst="rect">
            <a:avLst/>
          </a:prstGeom>
        </p:spPr>
      </p:pic>
      <p:sp>
        <p:nvSpPr>
          <p:cNvPr id="16" name="Arrow: Right 15">
            <a:extLst>
              <a:ext uri="{FF2B5EF4-FFF2-40B4-BE49-F238E27FC236}">
                <a16:creationId xmlns:a16="http://schemas.microsoft.com/office/drawing/2014/main" id="{725FE1EC-7C79-1148-64C7-28A3218209C0}"/>
              </a:ext>
            </a:extLst>
          </p:cNvPr>
          <p:cNvSpPr/>
          <p:nvPr/>
        </p:nvSpPr>
        <p:spPr>
          <a:xfrm>
            <a:off x="3657710" y="5226199"/>
            <a:ext cx="921266" cy="6830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CBAEC81-F49A-7670-3ED7-0A0EDE4CD303}"/>
              </a:ext>
            </a:extLst>
          </p:cNvPr>
          <p:cNvSpPr txBox="1"/>
          <p:nvPr/>
        </p:nvSpPr>
        <p:spPr>
          <a:xfrm>
            <a:off x="832392" y="3979485"/>
            <a:ext cx="682314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Calibri"/>
              </a:rPr>
              <a:t>e.g. an Italian in England regularly having English breakfast</a:t>
            </a:r>
            <a:r>
              <a:rPr lang="en-US" sz="2200">
                <a:latin typeface="Calibri"/>
                <a:ea typeface="Calibri"/>
                <a:cs typeface="Calibri"/>
              </a:rPr>
              <a:t>​</a:t>
            </a:r>
            <a:endParaRPr lang="en-US"/>
          </a:p>
        </p:txBody>
      </p:sp>
    </p:spTree>
    <p:extLst>
      <p:ext uri="{BB962C8B-B14F-4D97-AF65-F5344CB8AC3E}">
        <p14:creationId xmlns:p14="http://schemas.microsoft.com/office/powerpoint/2010/main" val="31933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AB6C6BE-DC3D-539C-0B4E-96E3C4EEF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FB573-D86C-7FC3-5687-9A3D459FE4EE}"/>
              </a:ext>
            </a:extLst>
          </p:cNvPr>
          <p:cNvSpPr>
            <a:spLocks noGrp="1"/>
          </p:cNvSpPr>
          <p:nvPr>
            <p:ph type="title"/>
          </p:nvPr>
        </p:nvSpPr>
        <p:spPr>
          <a:xfrm>
            <a:off x="208320" y="220109"/>
            <a:ext cx="8733205" cy="1188720"/>
          </a:xfrm>
        </p:spPr>
        <p:txBody>
          <a:bodyPr/>
          <a:lstStyle/>
          <a:p>
            <a:r>
              <a:rPr lang="en-US" sz="3600" b="1">
                <a:latin typeface="Aptos"/>
              </a:rPr>
              <a:t>SOCIOSEMIOTIC CONCEPTS IV</a:t>
            </a:r>
            <a:endParaRPr sz="3600" b="1" err="1">
              <a:latin typeface="Aptos"/>
            </a:endParaRPr>
          </a:p>
        </p:txBody>
      </p:sp>
      <p:sp>
        <p:nvSpPr>
          <p:cNvPr id="11" name="TextBox 10">
            <a:extLst>
              <a:ext uri="{FF2B5EF4-FFF2-40B4-BE49-F238E27FC236}">
                <a16:creationId xmlns:a16="http://schemas.microsoft.com/office/drawing/2014/main" id="{01217190-CE66-B857-D323-994D5066EE7B}"/>
              </a:ext>
            </a:extLst>
          </p:cNvPr>
          <p:cNvSpPr txBox="1"/>
          <p:nvPr/>
        </p:nvSpPr>
        <p:spPr>
          <a:xfrm>
            <a:off x="207072" y="1611477"/>
            <a:ext cx="8186545"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Calibri"/>
                <a:cs typeface="Calibri"/>
              </a:rPr>
              <a:t>Side-crossing: </a:t>
            </a:r>
            <a:r>
              <a:rPr lang="en-US" sz="2200">
                <a:latin typeface="Calibri"/>
                <a:ea typeface="Calibri"/>
                <a:cs typeface="Calibri"/>
              </a:rPr>
              <a:t>the practice of adopting semiotic resources not conventionally associated with one’s own group </a:t>
            </a:r>
            <a:r>
              <a:rPr lang="en-US" sz="2200" b="1">
                <a:solidFill>
                  <a:srgbClr val="BF4900"/>
                </a:solidFill>
                <a:latin typeface="Calibri"/>
                <a:ea typeface="Calibri"/>
                <a:cs typeface="Calibri"/>
              </a:rPr>
              <a:t>but also different to the ones of the social group whose norms are expected. </a:t>
            </a:r>
          </a:p>
        </p:txBody>
      </p:sp>
      <p:sp>
        <p:nvSpPr>
          <p:cNvPr id="12" name="TextBox 11">
            <a:extLst>
              <a:ext uri="{FF2B5EF4-FFF2-40B4-BE49-F238E27FC236}">
                <a16:creationId xmlns:a16="http://schemas.microsoft.com/office/drawing/2014/main" id="{7F4F2695-3E49-1C9B-DAFC-F12C065F52C7}"/>
              </a:ext>
            </a:extLst>
          </p:cNvPr>
          <p:cNvSpPr txBox="1"/>
          <p:nvPr/>
        </p:nvSpPr>
        <p:spPr>
          <a:xfrm>
            <a:off x="176319" y="4010238"/>
            <a:ext cx="821729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mn-lt"/>
                <a:cs typeface="+mn-lt"/>
              </a:rPr>
              <a:t>Counter-crossing</a:t>
            </a:r>
            <a:r>
              <a:rPr lang="en-US" sz="2200" b="1">
                <a:latin typeface="Calibri"/>
                <a:ea typeface="+mn-lt"/>
                <a:cs typeface="+mn-lt"/>
              </a:rPr>
              <a:t> </a:t>
            </a:r>
            <a:r>
              <a:rPr lang="en-US" sz="2000">
                <a:latin typeface="Calibri"/>
                <a:ea typeface="+mn-lt"/>
                <a:cs typeface="+mn-lt"/>
              </a:rPr>
              <a:t>(~Holmes &amp; Schnurr 2006)</a:t>
            </a:r>
            <a:r>
              <a:rPr lang="en-US" sz="2200">
                <a:latin typeface="Calibri"/>
                <a:ea typeface="+mn-lt"/>
                <a:cs typeface="+mn-lt"/>
              </a:rPr>
              <a:t>: the practice of using semiotic resources conventionally associated </a:t>
            </a:r>
            <a:r>
              <a:rPr lang="en-US" sz="2200" b="1">
                <a:solidFill>
                  <a:srgbClr val="BF4900"/>
                </a:solidFill>
                <a:latin typeface="Calibri"/>
                <a:ea typeface="Calibri"/>
                <a:cs typeface="Calibri"/>
              </a:rPr>
              <a:t>with one’s own group</a:t>
            </a:r>
            <a:r>
              <a:rPr lang="en-US" sz="2200">
                <a:latin typeface="Calibri"/>
                <a:ea typeface="+mn-lt"/>
                <a:cs typeface="+mn-lt"/>
              </a:rPr>
              <a:t> in contexts where norms from a different group are expected.</a:t>
            </a:r>
          </a:p>
        </p:txBody>
      </p:sp>
      <p:sp>
        <p:nvSpPr>
          <p:cNvPr id="7" name="TextBox 6">
            <a:extLst>
              <a:ext uri="{FF2B5EF4-FFF2-40B4-BE49-F238E27FC236}">
                <a16:creationId xmlns:a16="http://schemas.microsoft.com/office/drawing/2014/main" id="{FFA7E2D9-EBD7-831B-4EA7-A046AEC75811}"/>
              </a:ext>
            </a:extLst>
          </p:cNvPr>
          <p:cNvSpPr txBox="1"/>
          <p:nvPr/>
        </p:nvSpPr>
        <p:spPr>
          <a:xfrm>
            <a:off x="2892867" y="2923619"/>
            <a:ext cx="49676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rPr>
              <a:t>e.g. an Italian in England inspired by Indian friends to cook with coriander instead of parsley</a:t>
            </a:r>
            <a:endParaRPr lang="en-US" sz="2000"/>
          </a:p>
        </p:txBody>
      </p:sp>
      <p:pic>
        <p:nvPicPr>
          <p:cNvPr id="8" name="Picture 7" descr="A close up of a bunch of parsley&#10;&#10;AI-generated content may be incorrect.">
            <a:extLst>
              <a:ext uri="{FF2B5EF4-FFF2-40B4-BE49-F238E27FC236}">
                <a16:creationId xmlns:a16="http://schemas.microsoft.com/office/drawing/2014/main" id="{437EE984-B6A2-F7B8-C204-1BC787D6466B}"/>
              </a:ext>
            </a:extLst>
          </p:cNvPr>
          <p:cNvPicPr>
            <a:picLocks noChangeAspect="1"/>
          </p:cNvPicPr>
          <p:nvPr/>
        </p:nvPicPr>
        <p:blipFill>
          <a:blip r:embed="rId3"/>
          <a:srcRect l="-489" r="-1018" b="13559"/>
          <a:stretch>
            <a:fillRect/>
          </a:stretch>
        </p:blipFill>
        <p:spPr>
          <a:xfrm>
            <a:off x="614077" y="2772330"/>
            <a:ext cx="2290769" cy="1251672"/>
          </a:xfrm>
          <a:prstGeom prst="rect">
            <a:avLst/>
          </a:prstGeom>
        </p:spPr>
      </p:pic>
      <p:sp>
        <p:nvSpPr>
          <p:cNvPr id="9" name="TextBox 8">
            <a:extLst>
              <a:ext uri="{FF2B5EF4-FFF2-40B4-BE49-F238E27FC236}">
                <a16:creationId xmlns:a16="http://schemas.microsoft.com/office/drawing/2014/main" id="{1EFA6A81-93B8-3BC7-2804-E78C276EA8BF}"/>
              </a:ext>
            </a:extLst>
          </p:cNvPr>
          <p:cNvSpPr txBox="1"/>
          <p:nvPr/>
        </p:nvSpPr>
        <p:spPr>
          <a:xfrm>
            <a:off x="2892866" y="5342883"/>
            <a:ext cx="583903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mn-lt"/>
                <a:cs typeface="+mn-lt"/>
              </a:rPr>
              <a:t>e.g. an Italian working for a multinational company in England, where making instant coffee is the norm, who keeps making coffee with a moka pot in the company’s office kitchen.</a:t>
            </a:r>
            <a:endParaRPr lang="en-US" sz="2000">
              <a:latin typeface="Calibri"/>
            </a:endParaRPr>
          </a:p>
        </p:txBody>
      </p:sp>
      <p:pic>
        <p:nvPicPr>
          <p:cNvPr id="10" name="Picture 9" descr="A silver coffee pot on a gas stove&#10;&#10;AI-generated content may be incorrect.">
            <a:extLst>
              <a:ext uri="{FF2B5EF4-FFF2-40B4-BE49-F238E27FC236}">
                <a16:creationId xmlns:a16="http://schemas.microsoft.com/office/drawing/2014/main" id="{E65DCBC9-569B-3A4B-2321-2C043B25F09F}"/>
              </a:ext>
            </a:extLst>
          </p:cNvPr>
          <p:cNvPicPr>
            <a:picLocks noChangeAspect="1"/>
          </p:cNvPicPr>
          <p:nvPr/>
        </p:nvPicPr>
        <p:blipFill>
          <a:blip r:embed="rId4"/>
          <a:stretch>
            <a:fillRect/>
          </a:stretch>
        </p:blipFill>
        <p:spPr>
          <a:xfrm>
            <a:off x="1027888" y="5136773"/>
            <a:ext cx="1552618" cy="1525495"/>
          </a:xfrm>
          <a:prstGeom prst="rect">
            <a:avLst/>
          </a:prstGeom>
        </p:spPr>
      </p:pic>
    </p:spTree>
    <p:extLst>
      <p:ext uri="{BB962C8B-B14F-4D97-AF65-F5344CB8AC3E}">
        <p14:creationId xmlns:p14="http://schemas.microsoft.com/office/powerpoint/2010/main" val="303311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9C8FB-2E6E-1FCF-24D4-2C30B9911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AD39E-B37A-ECA6-925A-65D452B0E939}"/>
              </a:ext>
            </a:extLst>
          </p:cNvPr>
          <p:cNvSpPr>
            <a:spLocks noGrp="1"/>
          </p:cNvSpPr>
          <p:nvPr>
            <p:ph type="title"/>
          </p:nvPr>
        </p:nvSpPr>
        <p:spPr>
          <a:xfrm>
            <a:off x="208320" y="220109"/>
            <a:ext cx="8733205" cy="1188720"/>
          </a:xfrm>
        </p:spPr>
        <p:txBody>
          <a:bodyPr>
            <a:normAutofit/>
          </a:bodyPr>
          <a:lstStyle/>
          <a:p>
            <a:r>
              <a:rPr lang="en-US" sz="3600" b="1" dirty="0">
                <a:latin typeface="Aptos"/>
              </a:rPr>
              <a:t>Border as Method </a:t>
            </a:r>
            <a:endParaRPr lang="en-US" sz="3600" dirty="0">
              <a:solidFill>
                <a:srgbClr val="000000"/>
              </a:solidFill>
              <a:latin typeface="Aptos"/>
            </a:endParaRPr>
          </a:p>
        </p:txBody>
      </p:sp>
      <p:sp>
        <p:nvSpPr>
          <p:cNvPr id="3" name="Content Placeholder 2">
            <a:extLst>
              <a:ext uri="{FF2B5EF4-FFF2-40B4-BE49-F238E27FC236}">
                <a16:creationId xmlns:a16="http://schemas.microsoft.com/office/drawing/2014/main" id="{8BDB8FCD-F089-7985-74F5-25DAEF9DB7F4}"/>
              </a:ext>
            </a:extLst>
          </p:cNvPr>
          <p:cNvSpPr>
            <a:spLocks noGrp="1"/>
          </p:cNvSpPr>
          <p:nvPr>
            <p:ph idx="1"/>
          </p:nvPr>
        </p:nvSpPr>
        <p:spPr>
          <a:xfrm>
            <a:off x="208321" y="1932987"/>
            <a:ext cx="8733203" cy="3518654"/>
          </a:xfrm>
        </p:spPr>
        <p:txBody>
          <a:bodyPr vert="horz" lIns="91440" tIns="45720" rIns="91440" bIns="45720" rtlCol="0" anchor="t">
            <a:normAutofit/>
          </a:bodyPr>
          <a:lstStyle/>
          <a:p>
            <a:pPr marL="0" indent="0">
              <a:buNone/>
            </a:pPr>
            <a:r>
              <a:rPr lang="en-US" sz="2400" dirty="0">
                <a:latin typeface="Calibri"/>
                <a:ea typeface="+mn-lt"/>
                <a:cs typeface="+mn-lt"/>
              </a:rPr>
              <a:t>Early 1990s - today</a:t>
            </a:r>
            <a:endParaRPr lang="en-US" dirty="0"/>
          </a:p>
          <a:p>
            <a:pPr marL="0" indent="0">
              <a:buNone/>
            </a:pPr>
            <a:r>
              <a:rPr lang="en-US" sz="2000" i="1" dirty="0">
                <a:latin typeface="Calibri"/>
                <a:ea typeface="+mn-lt"/>
                <a:cs typeface="+mn-lt"/>
              </a:rPr>
              <a:t>Political geography, international relations, sociology, economics &gt; Linguistics, cultural studies...</a:t>
            </a:r>
            <a:r>
              <a:rPr lang="en-US" sz="2000" dirty="0">
                <a:latin typeface="Calibri"/>
                <a:ea typeface="+mn-lt"/>
                <a:cs typeface="+mn-lt"/>
              </a:rPr>
              <a:t> </a:t>
            </a:r>
            <a:endParaRPr lang="en-US" sz="2000" dirty="0"/>
          </a:p>
          <a:p>
            <a:pPr marL="228600" lvl="1" indent="0">
              <a:buNone/>
            </a:pPr>
            <a:r>
              <a:rPr lang="en-US" sz="2200" dirty="0">
                <a:latin typeface="Calibri"/>
                <a:ea typeface="+mn-lt"/>
                <a:cs typeface="+mn-lt"/>
              </a:rPr>
              <a:t>(1) Static lines &gt; </a:t>
            </a:r>
            <a:r>
              <a:rPr lang="en-US" sz="2200" b="1" dirty="0">
                <a:latin typeface="Calibri"/>
                <a:ea typeface="+mn-lt"/>
                <a:cs typeface="+mn-lt"/>
              </a:rPr>
              <a:t>dynamic </a:t>
            </a:r>
            <a:r>
              <a:rPr lang="en-US" sz="2200" dirty="0">
                <a:latin typeface="Calibri"/>
                <a:ea typeface="+mn-lt"/>
                <a:cs typeface="+mn-lt"/>
              </a:rPr>
              <a:t>“bordering processes”</a:t>
            </a:r>
          </a:p>
          <a:p>
            <a:pPr marL="228600" lvl="1" indent="0">
              <a:buNone/>
            </a:pPr>
            <a:r>
              <a:rPr lang="en-US" sz="2200" dirty="0">
                <a:latin typeface="Calibri"/>
                <a:ea typeface="+mn-lt"/>
                <a:cs typeface="+mn-lt"/>
              </a:rPr>
              <a:t>(2) purely spatial definitions &gt; </a:t>
            </a:r>
            <a:r>
              <a:rPr lang="en-US" sz="2400" b="1" dirty="0">
                <a:latin typeface="Calibri"/>
                <a:ea typeface="+mn-lt"/>
                <a:cs typeface="+mn-lt"/>
              </a:rPr>
              <a:t>abstract</a:t>
            </a:r>
            <a:r>
              <a:rPr lang="en-US" sz="2400" dirty="0">
                <a:latin typeface="Calibri"/>
                <a:ea typeface="+mn-lt"/>
                <a:cs typeface="+mn-lt"/>
              </a:rPr>
              <a:t>, 'symbolic' borders</a:t>
            </a:r>
            <a:endParaRPr lang="en-US" sz="2400" dirty="0">
              <a:latin typeface="Calibri"/>
              <a:ea typeface="Calibri"/>
              <a:cs typeface="Calibri"/>
            </a:endParaRPr>
          </a:p>
          <a:p>
            <a:pPr>
              <a:buFont typeface="Arial"/>
              <a:buChar char="•"/>
            </a:pPr>
            <a:r>
              <a:rPr lang="en-US" sz="2400" dirty="0">
                <a:latin typeface="Calibri"/>
                <a:ea typeface="+mn-lt"/>
                <a:cs typeface="+mn-lt"/>
              </a:rPr>
              <a:t>Border as Method [</a:t>
            </a:r>
            <a:r>
              <a:rPr lang="en-US" sz="2400" b="1" dirty="0">
                <a:latin typeface="Calibri"/>
                <a:ea typeface="+mn-lt"/>
                <a:cs typeface="+mn-lt"/>
              </a:rPr>
              <a:t>BAM</a:t>
            </a:r>
            <a:r>
              <a:rPr lang="en-US" sz="2400" dirty="0">
                <a:latin typeface="Calibri"/>
                <a:ea typeface="+mn-lt"/>
                <a:cs typeface="+mn-lt"/>
              </a:rPr>
              <a:t>] (2013) &gt; </a:t>
            </a:r>
            <a:r>
              <a:rPr lang="en-US" sz="2400" b="1" dirty="0">
                <a:latin typeface="Calibri"/>
                <a:ea typeface="+mn-lt"/>
                <a:cs typeface="+mn-lt"/>
              </a:rPr>
              <a:t>epistemological lens </a:t>
            </a:r>
            <a:endParaRPr lang="en-US" sz="2400" b="1" dirty="0">
              <a:latin typeface="Calibri"/>
              <a:ea typeface="Calibri"/>
              <a:cs typeface="Calibri"/>
            </a:endParaRPr>
          </a:p>
          <a:p>
            <a:pPr>
              <a:buFont typeface="Arial"/>
              <a:buChar char="•"/>
            </a:pPr>
            <a:r>
              <a:rPr lang="en-US" sz="2400" dirty="0">
                <a:latin typeface="Calibri"/>
                <a:ea typeface="+mn-lt"/>
                <a:cs typeface="+mn-lt"/>
              </a:rPr>
              <a:t>Macro-level &gt; </a:t>
            </a:r>
            <a:r>
              <a:rPr lang="en-US" sz="2400" b="1" dirty="0">
                <a:latin typeface="Calibri"/>
                <a:ea typeface="+mn-lt"/>
                <a:cs typeface="+mn-lt"/>
              </a:rPr>
              <a:t>micro</a:t>
            </a:r>
            <a:r>
              <a:rPr lang="en-US" sz="2400" dirty="0">
                <a:latin typeface="Calibri"/>
                <a:ea typeface="+mn-lt"/>
                <a:cs typeface="+mn-lt"/>
              </a:rPr>
              <a:t>-level = “everyday bordering practices”</a:t>
            </a:r>
            <a:endParaRPr lang="en-US" sz="2400" dirty="0">
              <a:latin typeface="Calibri"/>
              <a:ea typeface="Calibri"/>
              <a:cs typeface="Calibri"/>
            </a:endParaRPr>
          </a:p>
          <a:p>
            <a:pPr marL="0" indent="0">
              <a:buNone/>
            </a:pPr>
            <a:endParaRPr lang="en-US" sz="2400" dirty="0">
              <a:ea typeface="Calibri"/>
              <a:cs typeface="Calibri"/>
            </a:endParaRPr>
          </a:p>
        </p:txBody>
      </p:sp>
      <p:sp>
        <p:nvSpPr>
          <p:cNvPr id="5" name="Content Placeholder 2">
            <a:extLst>
              <a:ext uri="{FF2B5EF4-FFF2-40B4-BE49-F238E27FC236}">
                <a16:creationId xmlns:a16="http://schemas.microsoft.com/office/drawing/2014/main" id="{7A965B58-5F45-2261-E177-90DBA00B78BA}"/>
              </a:ext>
            </a:extLst>
          </p:cNvPr>
          <p:cNvSpPr txBox="1">
            <a:spLocks/>
          </p:cNvSpPr>
          <p:nvPr/>
        </p:nvSpPr>
        <p:spPr>
          <a:xfrm>
            <a:off x="2423982" y="5660924"/>
            <a:ext cx="6857511" cy="78717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400" dirty="0">
                <a:latin typeface="Calibri"/>
                <a:ea typeface="Calibri"/>
                <a:cs typeface="Calibri"/>
              </a:rPr>
              <a:t>Food practices = food is never 'just food'</a:t>
            </a:r>
          </a:p>
        </p:txBody>
      </p:sp>
      <p:sp>
        <p:nvSpPr>
          <p:cNvPr id="6" name="Arrow: Right 5">
            <a:extLst>
              <a:ext uri="{FF2B5EF4-FFF2-40B4-BE49-F238E27FC236}">
                <a16:creationId xmlns:a16="http://schemas.microsoft.com/office/drawing/2014/main" id="{92BA35EC-A047-6075-E612-4476D2FA6BD2}"/>
              </a:ext>
            </a:extLst>
          </p:cNvPr>
          <p:cNvSpPr/>
          <p:nvPr/>
        </p:nvSpPr>
        <p:spPr>
          <a:xfrm>
            <a:off x="1361459" y="5553288"/>
            <a:ext cx="921266" cy="6830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2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82B32-0408-E443-15A3-1AF2B17A3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1CB93-3096-C161-D171-E645CA6C4E98}"/>
              </a:ext>
            </a:extLst>
          </p:cNvPr>
          <p:cNvSpPr>
            <a:spLocks noGrp="1"/>
          </p:cNvSpPr>
          <p:nvPr>
            <p:ph type="title"/>
          </p:nvPr>
        </p:nvSpPr>
        <p:spPr>
          <a:xfrm>
            <a:off x="208320" y="220109"/>
            <a:ext cx="8733205" cy="1188720"/>
          </a:xfrm>
        </p:spPr>
        <p:txBody>
          <a:bodyPr/>
          <a:lstStyle/>
          <a:p>
            <a:r>
              <a:rPr sz="3600" b="1">
                <a:latin typeface="Aptos"/>
              </a:rPr>
              <a:t>From Metaphor to Method</a:t>
            </a:r>
          </a:p>
        </p:txBody>
      </p:sp>
      <p:sp>
        <p:nvSpPr>
          <p:cNvPr id="3" name="Content Placeholder 2">
            <a:extLst>
              <a:ext uri="{FF2B5EF4-FFF2-40B4-BE49-F238E27FC236}">
                <a16:creationId xmlns:a16="http://schemas.microsoft.com/office/drawing/2014/main" id="{07E0A949-D533-9A4A-5D88-6097CD42CF86}"/>
              </a:ext>
            </a:extLst>
          </p:cNvPr>
          <p:cNvSpPr>
            <a:spLocks noGrp="1"/>
          </p:cNvSpPr>
          <p:nvPr>
            <p:ph idx="1"/>
          </p:nvPr>
        </p:nvSpPr>
        <p:spPr>
          <a:xfrm>
            <a:off x="208321" y="1593017"/>
            <a:ext cx="8733203" cy="2533915"/>
          </a:xfrm>
        </p:spPr>
        <p:txBody>
          <a:bodyPr vert="horz" lIns="91440" tIns="45720" rIns="91440" bIns="45720" rtlCol="0" anchor="t">
            <a:normAutofit/>
          </a:bodyPr>
          <a:lstStyle/>
          <a:p>
            <a:pPr>
              <a:buNone/>
            </a:pPr>
            <a:r>
              <a:rPr lang="en-US" sz="2400" i="1" dirty="0">
                <a:latin typeface="Calibri"/>
                <a:ea typeface="+mn-lt"/>
                <a:cs typeface="+mn-lt"/>
              </a:rPr>
              <a:t>“transgressing cultural boundaries”</a:t>
            </a:r>
            <a:r>
              <a:rPr lang="en-US" sz="2400" dirty="0">
                <a:latin typeface="Calibri"/>
                <a:ea typeface="+mn-lt"/>
                <a:cs typeface="+mn-lt"/>
              </a:rPr>
              <a:t> </a:t>
            </a:r>
            <a:endParaRPr lang="en-US" sz="2400" dirty="0">
              <a:latin typeface="Calibri"/>
              <a:ea typeface="Calibri"/>
              <a:cs typeface="Calibri"/>
            </a:endParaRPr>
          </a:p>
          <a:p>
            <a:pPr>
              <a:buNone/>
            </a:pPr>
            <a:r>
              <a:rPr lang="en-US" sz="2400" i="1" dirty="0">
                <a:latin typeface="Calibri"/>
                <a:ea typeface="+mn-lt"/>
                <a:cs typeface="+mn-lt"/>
              </a:rPr>
              <a:t>“contesting symbolic borders”</a:t>
            </a:r>
            <a:r>
              <a:rPr lang="en-US" sz="2400" dirty="0">
                <a:latin typeface="Calibri"/>
                <a:ea typeface="+mn-lt"/>
                <a:cs typeface="+mn-lt"/>
              </a:rPr>
              <a:t> </a:t>
            </a:r>
            <a:endParaRPr lang="en-US" sz="2400" dirty="0">
              <a:latin typeface="Calibri"/>
              <a:ea typeface="Calibri"/>
              <a:cs typeface="Calibri"/>
            </a:endParaRPr>
          </a:p>
          <a:p>
            <a:pPr>
              <a:buNone/>
            </a:pPr>
            <a:r>
              <a:rPr lang="en-US" sz="2400" dirty="0">
                <a:latin typeface="Calibri"/>
                <a:ea typeface="+mn-lt"/>
                <a:cs typeface="+mn-lt"/>
              </a:rPr>
              <a:t> central to the BAM literature</a:t>
            </a:r>
            <a:endParaRPr lang="en-US" sz="2400" dirty="0">
              <a:latin typeface="Calibri"/>
              <a:ea typeface="Calibri"/>
              <a:cs typeface="Calibri"/>
            </a:endParaRPr>
          </a:p>
          <a:p>
            <a:pPr>
              <a:buNone/>
            </a:pPr>
            <a:r>
              <a:rPr lang="en-US" sz="2400" dirty="0">
                <a:latin typeface="Calibri"/>
                <a:ea typeface="+mn-lt"/>
                <a:cs typeface="+mn-lt"/>
              </a:rPr>
              <a:t>… </a:t>
            </a:r>
            <a:r>
              <a:rPr lang="en-US" sz="2400" b="1" dirty="0">
                <a:solidFill>
                  <a:srgbClr val="BF4900"/>
                </a:solidFill>
                <a:latin typeface="Calibri"/>
                <a:ea typeface="+mn-lt"/>
                <a:cs typeface="+mn-lt"/>
              </a:rPr>
              <a:t>powerful </a:t>
            </a:r>
            <a:r>
              <a:rPr lang="en-US" sz="2400" dirty="0">
                <a:latin typeface="Calibri"/>
                <a:ea typeface="+mn-lt"/>
                <a:cs typeface="+mn-lt"/>
              </a:rPr>
              <a:t>vocabulary: rich, evocative, and politically charged</a:t>
            </a:r>
            <a:endParaRPr lang="en-US" sz="2400" dirty="0">
              <a:latin typeface="Calibri"/>
              <a:ea typeface="Calibri"/>
              <a:cs typeface="Calibri"/>
            </a:endParaRPr>
          </a:p>
          <a:p>
            <a:pPr>
              <a:buNone/>
            </a:pPr>
            <a:r>
              <a:rPr lang="en-US" sz="2400" dirty="0">
                <a:latin typeface="Calibri"/>
                <a:ea typeface="+mn-lt"/>
                <a:cs typeface="+mn-lt"/>
              </a:rPr>
              <a:t>… But  high level of </a:t>
            </a:r>
            <a:r>
              <a:rPr lang="en-US" sz="2400" b="1" dirty="0">
                <a:solidFill>
                  <a:srgbClr val="BF4900"/>
                </a:solidFill>
                <a:latin typeface="Calibri"/>
                <a:ea typeface="+mn-lt"/>
                <a:cs typeface="+mn-lt"/>
              </a:rPr>
              <a:t>abstraction</a:t>
            </a:r>
            <a:endParaRPr lang="en-US" sz="2400" b="1" dirty="0">
              <a:solidFill>
                <a:srgbClr val="BF4900"/>
              </a:solidFill>
              <a:latin typeface="Calibri"/>
            </a:endParaRPr>
          </a:p>
          <a:p>
            <a:pPr marL="0" indent="0">
              <a:buNone/>
            </a:pPr>
            <a:endParaRPr lang="en-US" dirty="0"/>
          </a:p>
        </p:txBody>
      </p:sp>
      <p:sp>
        <p:nvSpPr>
          <p:cNvPr id="4" name="TextBox 3">
            <a:extLst>
              <a:ext uri="{FF2B5EF4-FFF2-40B4-BE49-F238E27FC236}">
                <a16:creationId xmlns:a16="http://schemas.microsoft.com/office/drawing/2014/main" id="{54441661-36C5-B7EE-96BB-DD97EE487DCD}"/>
              </a:ext>
            </a:extLst>
          </p:cNvPr>
          <p:cNvSpPr txBox="1"/>
          <p:nvPr/>
        </p:nvSpPr>
        <p:spPr>
          <a:xfrm>
            <a:off x="2672862" y="4489938"/>
            <a:ext cx="57794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28600"/>
            <a:r>
              <a:rPr lang="en-US" sz="2400">
                <a:solidFill>
                  <a:schemeClr val="tx1">
                    <a:lumMod val="85000"/>
                    <a:lumOff val="15000"/>
                  </a:schemeClr>
                </a:solidFill>
                <a:latin typeface="Calibri"/>
                <a:ea typeface="+mn-lt"/>
                <a:cs typeface="+mn-lt"/>
              </a:rPr>
              <a:t>So, what exactly does it look like when a symbolic border is set up or contested in </a:t>
            </a:r>
            <a:r>
              <a:rPr lang="en-US" sz="2400" err="1">
                <a:solidFill>
                  <a:schemeClr val="tx1">
                    <a:lumMod val="85000"/>
                    <a:lumOff val="15000"/>
                  </a:schemeClr>
                </a:solidFill>
                <a:latin typeface="Calibri"/>
                <a:ea typeface="+mn-lt"/>
                <a:cs typeface="+mn-lt"/>
              </a:rPr>
              <a:t>analysing</a:t>
            </a:r>
            <a:r>
              <a:rPr lang="en-US" sz="2400">
                <a:solidFill>
                  <a:schemeClr val="tx1">
                    <a:lumMod val="85000"/>
                    <a:lumOff val="15000"/>
                  </a:schemeClr>
                </a:solidFill>
                <a:latin typeface="Calibri"/>
                <a:ea typeface="+mn-lt"/>
                <a:cs typeface="+mn-lt"/>
              </a:rPr>
              <a:t> everyday life practices? </a:t>
            </a:r>
          </a:p>
        </p:txBody>
      </p:sp>
      <p:sp>
        <p:nvSpPr>
          <p:cNvPr id="6" name="Arrow: Right 5">
            <a:extLst>
              <a:ext uri="{FF2B5EF4-FFF2-40B4-BE49-F238E27FC236}">
                <a16:creationId xmlns:a16="http://schemas.microsoft.com/office/drawing/2014/main" id="{613D4EDA-36B2-5B09-2C02-0FE7C0F44D6F}"/>
              </a:ext>
            </a:extLst>
          </p:cNvPr>
          <p:cNvSpPr/>
          <p:nvPr/>
        </p:nvSpPr>
        <p:spPr>
          <a:xfrm>
            <a:off x="1361459" y="4744396"/>
            <a:ext cx="921266" cy="6830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95804A-C0FF-4380-7AA0-E8567CAEBEB9}"/>
              </a:ext>
            </a:extLst>
          </p:cNvPr>
          <p:cNvSpPr txBox="1"/>
          <p:nvPr/>
        </p:nvSpPr>
        <p:spPr>
          <a:xfrm>
            <a:off x="2672862" y="5967046"/>
            <a:ext cx="59147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Calibri"/>
                <a:cs typeface="Calibri"/>
              </a:rPr>
              <a:t>= Need to </a:t>
            </a:r>
            <a:r>
              <a:rPr lang="en-US" sz="2800" b="1" err="1">
                <a:latin typeface="Calibri"/>
                <a:ea typeface="Calibri"/>
                <a:cs typeface="Calibri"/>
              </a:rPr>
              <a:t>operationalise</a:t>
            </a:r>
            <a:r>
              <a:rPr lang="en-US" sz="2800" b="1">
                <a:latin typeface="Calibri"/>
                <a:ea typeface="Calibri"/>
                <a:cs typeface="Calibri"/>
              </a:rPr>
              <a:t> </a:t>
            </a:r>
            <a:r>
              <a:rPr lang="en-US" sz="2400">
                <a:latin typeface="Calibri"/>
                <a:ea typeface="Calibri"/>
                <a:cs typeface="Calibri"/>
              </a:rPr>
              <a:t>these notions </a:t>
            </a:r>
          </a:p>
        </p:txBody>
      </p:sp>
    </p:spTree>
    <p:extLst>
      <p:ext uri="{BB962C8B-B14F-4D97-AF65-F5344CB8AC3E}">
        <p14:creationId xmlns:p14="http://schemas.microsoft.com/office/powerpoint/2010/main" val="14616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F298-E382-9E96-0E2A-2FA56EE92D90}"/>
              </a:ext>
            </a:extLst>
          </p:cNvPr>
          <p:cNvSpPr>
            <a:spLocks noGrp="1"/>
          </p:cNvSpPr>
          <p:nvPr>
            <p:ph type="title"/>
          </p:nvPr>
        </p:nvSpPr>
        <p:spPr>
          <a:xfrm>
            <a:off x="359228" y="365978"/>
            <a:ext cx="8207828" cy="1188720"/>
          </a:xfrm>
        </p:spPr>
        <p:txBody>
          <a:bodyPr/>
          <a:lstStyle/>
          <a:p>
            <a:r>
              <a:rPr lang="en-GB" sz="3600" b="1" dirty="0">
                <a:solidFill>
                  <a:srgbClr val="BF4900"/>
                </a:solidFill>
                <a:latin typeface="Calibri"/>
                <a:ea typeface="+mn-lt"/>
                <a:cs typeface="+mn-lt"/>
              </a:rPr>
              <a:t>Sociolinguistics</a:t>
            </a:r>
            <a:r>
              <a:rPr lang="en-GB" sz="3600" b="1" dirty="0">
                <a:latin typeface="Aptos"/>
              </a:rPr>
              <a:t> &amp; Semiotics</a:t>
            </a:r>
          </a:p>
        </p:txBody>
      </p:sp>
      <p:sp>
        <p:nvSpPr>
          <p:cNvPr id="3" name="Content Placeholder 2">
            <a:extLst>
              <a:ext uri="{FF2B5EF4-FFF2-40B4-BE49-F238E27FC236}">
                <a16:creationId xmlns:a16="http://schemas.microsoft.com/office/drawing/2014/main" id="{1D8D1644-E122-AAAE-C6C4-911267AB9BC0}"/>
              </a:ext>
            </a:extLst>
          </p:cNvPr>
          <p:cNvSpPr>
            <a:spLocks noGrp="1"/>
          </p:cNvSpPr>
          <p:nvPr>
            <p:ph idx="1"/>
          </p:nvPr>
        </p:nvSpPr>
        <p:spPr>
          <a:xfrm>
            <a:off x="397326" y="1861237"/>
            <a:ext cx="8131627" cy="1698172"/>
          </a:xfrm>
        </p:spPr>
        <p:txBody>
          <a:bodyPr>
            <a:normAutofit/>
          </a:bodyPr>
          <a:lstStyle/>
          <a:p>
            <a:pPr marL="0" indent="0">
              <a:buNone/>
            </a:pPr>
            <a:r>
              <a:rPr lang="en-GB" sz="2600" b="1" dirty="0">
                <a:latin typeface="Calibri"/>
                <a:ea typeface="+mn-lt"/>
                <a:cs typeface="+mn-lt"/>
              </a:rPr>
              <a:t>Indexicality</a:t>
            </a:r>
            <a:r>
              <a:rPr lang="en-GB" dirty="0"/>
              <a:t> (Silverstein 1985, Ochs 1992): </a:t>
            </a:r>
            <a:r>
              <a:rPr lang="en-GB" sz="2400" dirty="0"/>
              <a:t>the process by which a semiotic resource </a:t>
            </a:r>
            <a:r>
              <a:rPr lang="en-GB" sz="2400" b="1" dirty="0">
                <a:solidFill>
                  <a:srgbClr val="BF4900"/>
                </a:solidFill>
                <a:latin typeface="Calibri"/>
                <a:ea typeface="+mn-lt"/>
                <a:cs typeface="+mn-lt"/>
              </a:rPr>
              <a:t>points to </a:t>
            </a:r>
            <a:r>
              <a:rPr lang="en-GB" sz="2400" dirty="0"/>
              <a:t>a social group, identity or context. </a:t>
            </a:r>
          </a:p>
          <a:p>
            <a:pPr>
              <a:buFont typeface="Wingdings" panose="05000000000000000000" pitchFamily="2" charset="2"/>
              <a:buChar char="Ø"/>
            </a:pPr>
            <a:r>
              <a:rPr lang="en-GB" sz="2400" dirty="0"/>
              <a:t>Direct - Indirect</a:t>
            </a:r>
          </a:p>
          <a:p>
            <a:pPr marL="0" indent="0">
              <a:buNone/>
            </a:pPr>
            <a:endParaRPr lang="en-GB" sz="2400" dirty="0"/>
          </a:p>
        </p:txBody>
      </p:sp>
      <p:sp>
        <p:nvSpPr>
          <p:cNvPr id="4" name="Content Placeholder 2">
            <a:extLst>
              <a:ext uri="{FF2B5EF4-FFF2-40B4-BE49-F238E27FC236}">
                <a16:creationId xmlns:a16="http://schemas.microsoft.com/office/drawing/2014/main" id="{FB3E5D56-6845-1F99-9B04-7F0D80245344}"/>
              </a:ext>
            </a:extLst>
          </p:cNvPr>
          <p:cNvSpPr txBox="1">
            <a:spLocks/>
          </p:cNvSpPr>
          <p:nvPr/>
        </p:nvSpPr>
        <p:spPr>
          <a:xfrm>
            <a:off x="397326" y="3429000"/>
            <a:ext cx="8131627" cy="11887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sz="2600" b="1" dirty="0" err="1">
                <a:latin typeface="Calibri"/>
                <a:ea typeface="+mn-lt"/>
                <a:cs typeface="+mn-lt"/>
              </a:rPr>
              <a:t>Enregisterment</a:t>
            </a:r>
            <a:r>
              <a:rPr lang="en-GB" dirty="0"/>
              <a:t> (Agha 2003): </a:t>
            </a:r>
            <a:r>
              <a:rPr lang="en-GB" sz="2400" dirty="0"/>
              <a:t>the sociohistorical process through which particular semiotic practices become </a:t>
            </a:r>
            <a:r>
              <a:rPr lang="en-GB" sz="2600" b="1" dirty="0">
                <a:solidFill>
                  <a:srgbClr val="BF4900"/>
                </a:solidFill>
                <a:latin typeface="Calibri"/>
                <a:ea typeface="+mn-lt"/>
                <a:cs typeface="+mn-lt"/>
              </a:rPr>
              <a:t>socially recognised as indexical </a:t>
            </a:r>
            <a:r>
              <a:rPr lang="en-GB" sz="2400" dirty="0"/>
              <a:t>of cultural membership.</a:t>
            </a:r>
          </a:p>
          <a:p>
            <a:pPr marL="0" indent="0">
              <a:buFont typeface="Arial" panose="020B0604020202020204" pitchFamily="34" charset="0"/>
              <a:buNone/>
            </a:pPr>
            <a:endParaRPr lang="en-GB" sz="2400" dirty="0"/>
          </a:p>
        </p:txBody>
      </p:sp>
      <p:sp>
        <p:nvSpPr>
          <p:cNvPr id="5" name="Content Placeholder 2">
            <a:extLst>
              <a:ext uri="{FF2B5EF4-FFF2-40B4-BE49-F238E27FC236}">
                <a16:creationId xmlns:a16="http://schemas.microsoft.com/office/drawing/2014/main" id="{9CCE2FAD-8D73-B374-05A7-6782B9E25E6C}"/>
              </a:ext>
            </a:extLst>
          </p:cNvPr>
          <p:cNvSpPr txBox="1">
            <a:spLocks/>
          </p:cNvSpPr>
          <p:nvPr/>
        </p:nvSpPr>
        <p:spPr>
          <a:xfrm>
            <a:off x="397325" y="4768488"/>
            <a:ext cx="8131627" cy="96882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sz="2600" b="1" dirty="0">
                <a:latin typeface="Calibri"/>
                <a:ea typeface="+mn-lt"/>
                <a:cs typeface="+mn-lt"/>
              </a:rPr>
              <a:t>Markedness</a:t>
            </a:r>
            <a:r>
              <a:rPr lang="en-GB" dirty="0"/>
              <a:t> (Jakobson 1956, ~Ochs 1992): </a:t>
            </a:r>
            <a:r>
              <a:rPr lang="en-GB" sz="2400" b="1" dirty="0">
                <a:solidFill>
                  <a:srgbClr val="BF4900"/>
                </a:solidFill>
                <a:latin typeface="Calibri"/>
                <a:ea typeface="+mn-lt"/>
                <a:cs typeface="+mn-lt"/>
              </a:rPr>
              <a:t>uneven</a:t>
            </a:r>
            <a:r>
              <a:rPr lang="en-GB" sz="2400" dirty="0"/>
              <a:t> distribution of behaviour across group: one is </a:t>
            </a:r>
            <a:r>
              <a:rPr lang="en-GB" sz="2400" b="1" dirty="0">
                <a:solidFill>
                  <a:srgbClr val="BF4900"/>
                </a:solidFill>
                <a:latin typeface="Calibri"/>
                <a:ea typeface="+mn-lt"/>
                <a:cs typeface="+mn-lt"/>
              </a:rPr>
              <a:t>normal</a:t>
            </a:r>
            <a:r>
              <a:rPr lang="en-GB" sz="2400" dirty="0"/>
              <a:t>, the other is </a:t>
            </a:r>
            <a:r>
              <a:rPr lang="en-GB" sz="2400" b="1" dirty="0">
                <a:solidFill>
                  <a:srgbClr val="BF4900"/>
                </a:solidFill>
                <a:latin typeface="Calibri"/>
                <a:ea typeface="+mn-lt"/>
                <a:cs typeface="+mn-lt"/>
              </a:rPr>
              <a:t>deviant</a:t>
            </a:r>
            <a:r>
              <a:rPr lang="en-GB" sz="2400" dirty="0"/>
              <a:t>.</a:t>
            </a:r>
          </a:p>
          <a:p>
            <a:pPr marL="0" indent="0">
              <a:buFont typeface="Arial" panose="020B0604020202020204" pitchFamily="34" charset="0"/>
              <a:buNone/>
            </a:pPr>
            <a:endParaRPr lang="en-GB" sz="2400" dirty="0"/>
          </a:p>
        </p:txBody>
      </p:sp>
      <p:sp>
        <p:nvSpPr>
          <p:cNvPr id="6" name="Content Placeholder 2">
            <a:extLst>
              <a:ext uri="{FF2B5EF4-FFF2-40B4-BE49-F238E27FC236}">
                <a16:creationId xmlns:a16="http://schemas.microsoft.com/office/drawing/2014/main" id="{5CE54495-245D-1D29-5347-85A5AD879870}"/>
              </a:ext>
            </a:extLst>
          </p:cNvPr>
          <p:cNvSpPr txBox="1">
            <a:spLocks/>
          </p:cNvSpPr>
          <p:nvPr/>
        </p:nvSpPr>
        <p:spPr>
          <a:xfrm>
            <a:off x="397325" y="5737317"/>
            <a:ext cx="8131627" cy="96882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sz="2600" b="1" dirty="0">
                <a:latin typeface="Calibri"/>
                <a:ea typeface="+mn-lt"/>
                <a:cs typeface="+mn-lt"/>
              </a:rPr>
              <a:t>Crossing</a:t>
            </a:r>
            <a:r>
              <a:rPr lang="en-GB" dirty="0"/>
              <a:t> (Rampton 1995): </a:t>
            </a:r>
            <a:r>
              <a:rPr lang="en-GB" sz="2400" dirty="0"/>
              <a:t>the use of semiotic resources that are </a:t>
            </a:r>
            <a:r>
              <a:rPr lang="en-GB" sz="2400" b="1" dirty="0">
                <a:solidFill>
                  <a:srgbClr val="BF4900"/>
                </a:solidFill>
                <a:latin typeface="Calibri"/>
                <a:ea typeface="+mn-lt"/>
                <a:cs typeface="+mn-lt"/>
              </a:rPr>
              <a:t>culturally marked </a:t>
            </a:r>
            <a:r>
              <a:rPr lang="en-GB" sz="2400" dirty="0"/>
              <a:t>for one group </a:t>
            </a:r>
            <a:r>
              <a:rPr lang="en-GB" sz="2400" dirty="0">
                <a:sym typeface="Wingdings" panose="05000000000000000000" pitchFamily="2" charset="2"/>
              </a:rPr>
              <a:t> “identity effects”</a:t>
            </a:r>
            <a:endParaRPr lang="en-GB" sz="2400" dirty="0"/>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18062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AE89-2D65-0516-8DA3-B6818216F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88AE5-84D6-9F29-6D9E-E9B7E7938C2A}"/>
              </a:ext>
            </a:extLst>
          </p:cNvPr>
          <p:cNvSpPr>
            <a:spLocks noGrp="1"/>
          </p:cNvSpPr>
          <p:nvPr>
            <p:ph type="title"/>
          </p:nvPr>
        </p:nvSpPr>
        <p:spPr>
          <a:xfrm>
            <a:off x="359228" y="365978"/>
            <a:ext cx="8207828" cy="1188720"/>
          </a:xfrm>
        </p:spPr>
        <p:txBody>
          <a:bodyPr/>
          <a:lstStyle/>
          <a:p>
            <a:r>
              <a:rPr lang="en-GB" sz="3600" b="1" dirty="0">
                <a:latin typeface="Aptos"/>
              </a:rPr>
              <a:t>Sociolinguistics &amp; </a:t>
            </a:r>
            <a:r>
              <a:rPr lang="en-GB" sz="3600" b="1" dirty="0">
                <a:solidFill>
                  <a:srgbClr val="BF4900"/>
                </a:solidFill>
                <a:latin typeface="Calibri"/>
                <a:ea typeface="+mn-lt"/>
                <a:cs typeface="+mn-lt"/>
              </a:rPr>
              <a:t>Semiotics</a:t>
            </a:r>
          </a:p>
        </p:txBody>
      </p:sp>
      <p:sp>
        <p:nvSpPr>
          <p:cNvPr id="3" name="Content Placeholder 2">
            <a:extLst>
              <a:ext uri="{FF2B5EF4-FFF2-40B4-BE49-F238E27FC236}">
                <a16:creationId xmlns:a16="http://schemas.microsoft.com/office/drawing/2014/main" id="{FEA1BDA0-C6D1-F0CD-8FD2-8A3623CC39AC}"/>
              </a:ext>
            </a:extLst>
          </p:cNvPr>
          <p:cNvSpPr>
            <a:spLocks noGrp="1"/>
          </p:cNvSpPr>
          <p:nvPr>
            <p:ph idx="1"/>
          </p:nvPr>
        </p:nvSpPr>
        <p:spPr>
          <a:xfrm>
            <a:off x="359228" y="1863916"/>
            <a:ext cx="7979227" cy="2222645"/>
          </a:xfrm>
        </p:spPr>
        <p:txBody>
          <a:bodyPr>
            <a:normAutofit/>
          </a:bodyPr>
          <a:lstStyle/>
          <a:p>
            <a:pPr marL="0" indent="0">
              <a:buNone/>
            </a:pPr>
            <a:r>
              <a:rPr lang="en-GB" sz="2600" b="1" dirty="0">
                <a:latin typeface="Calibri"/>
                <a:ea typeface="+mn-lt"/>
                <a:cs typeface="+mn-lt"/>
              </a:rPr>
              <a:t>Sign</a:t>
            </a:r>
            <a:r>
              <a:rPr lang="en-GB" dirty="0"/>
              <a:t> (Peirce CP 2.228): </a:t>
            </a:r>
          </a:p>
          <a:p>
            <a:pPr>
              <a:spcBef>
                <a:spcPts val="0"/>
              </a:spcBef>
            </a:pPr>
            <a:r>
              <a:rPr lang="en-GB" sz="2400" dirty="0"/>
              <a:t>A sign (or “</a:t>
            </a:r>
            <a:r>
              <a:rPr lang="en-GB" sz="2600" b="1" dirty="0">
                <a:solidFill>
                  <a:srgbClr val="BF4900"/>
                </a:solidFill>
                <a:latin typeface="Calibri"/>
                <a:ea typeface="+mn-lt"/>
                <a:cs typeface="+mn-lt"/>
              </a:rPr>
              <a:t>representamen</a:t>
            </a:r>
            <a:r>
              <a:rPr lang="en-GB" sz="2400" dirty="0"/>
              <a:t>”)</a:t>
            </a:r>
          </a:p>
          <a:p>
            <a:pPr>
              <a:spcBef>
                <a:spcPts val="0"/>
              </a:spcBef>
            </a:pPr>
            <a:r>
              <a:rPr lang="en-GB" sz="2400" dirty="0"/>
              <a:t>is something which stands for something else (its “</a:t>
            </a:r>
            <a:r>
              <a:rPr lang="en-GB" sz="2600" b="1" dirty="0">
                <a:solidFill>
                  <a:srgbClr val="BF4900"/>
                </a:solidFill>
                <a:latin typeface="Calibri"/>
                <a:ea typeface="+mn-lt"/>
                <a:cs typeface="+mn-lt"/>
              </a:rPr>
              <a:t>object</a:t>
            </a:r>
            <a:r>
              <a:rPr lang="en-GB" sz="2400" dirty="0"/>
              <a:t>”). </a:t>
            </a:r>
          </a:p>
          <a:p>
            <a:pPr>
              <a:spcBef>
                <a:spcPts val="0"/>
              </a:spcBef>
            </a:pPr>
            <a:r>
              <a:rPr lang="en-GB" sz="2400" dirty="0"/>
              <a:t>It creates in the mind of the “</a:t>
            </a:r>
            <a:r>
              <a:rPr lang="en-GB" sz="2600" b="1" dirty="0">
                <a:solidFill>
                  <a:srgbClr val="BF4900"/>
                </a:solidFill>
                <a:latin typeface="Calibri"/>
                <a:ea typeface="+mn-lt"/>
                <a:cs typeface="+mn-lt"/>
              </a:rPr>
              <a:t>interpreter</a:t>
            </a:r>
            <a:r>
              <a:rPr lang="en-GB" sz="2400" dirty="0"/>
              <a:t>” </a:t>
            </a:r>
          </a:p>
          <a:p>
            <a:pPr>
              <a:spcBef>
                <a:spcPts val="0"/>
              </a:spcBef>
            </a:pPr>
            <a:r>
              <a:rPr lang="en-GB" sz="2400" dirty="0"/>
              <a:t>a related sign (the “</a:t>
            </a:r>
            <a:r>
              <a:rPr lang="en-GB" sz="2600" b="1" dirty="0">
                <a:solidFill>
                  <a:srgbClr val="BF4900"/>
                </a:solidFill>
                <a:latin typeface="Calibri"/>
                <a:ea typeface="+mn-lt"/>
                <a:cs typeface="+mn-lt"/>
              </a:rPr>
              <a:t>interpretant</a:t>
            </a:r>
            <a:r>
              <a:rPr lang="en-GB" sz="2400" dirty="0"/>
              <a:t>”).</a:t>
            </a:r>
          </a:p>
          <a:p>
            <a:pPr marL="0" indent="0">
              <a:buNone/>
            </a:pPr>
            <a:endParaRPr lang="en-GB" sz="2400" dirty="0"/>
          </a:p>
        </p:txBody>
      </p:sp>
      <p:sp>
        <p:nvSpPr>
          <p:cNvPr id="7" name="Isosceles Triangle 6">
            <a:extLst>
              <a:ext uri="{FF2B5EF4-FFF2-40B4-BE49-F238E27FC236}">
                <a16:creationId xmlns:a16="http://schemas.microsoft.com/office/drawing/2014/main" id="{0D9CAA95-C745-89E1-9E68-F46411B0A6D4}"/>
              </a:ext>
            </a:extLst>
          </p:cNvPr>
          <p:cNvSpPr/>
          <p:nvPr/>
        </p:nvSpPr>
        <p:spPr>
          <a:xfrm>
            <a:off x="4348840" y="4754063"/>
            <a:ext cx="2002970" cy="1439092"/>
          </a:xfrm>
          <a:prstGeom prst="triangle">
            <a:avLst/>
          </a:prstGeom>
          <a:noFill/>
          <a:ln w="38100">
            <a:solidFill>
              <a:srgbClr val="BF4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
            <a:extLst>
              <a:ext uri="{FF2B5EF4-FFF2-40B4-BE49-F238E27FC236}">
                <a16:creationId xmlns:a16="http://schemas.microsoft.com/office/drawing/2014/main" id="{FD2A8CB4-0842-1E8D-B4E1-1F9D8F0025F2}"/>
              </a:ext>
            </a:extLst>
          </p:cNvPr>
          <p:cNvSpPr txBox="1">
            <a:spLocks/>
          </p:cNvSpPr>
          <p:nvPr/>
        </p:nvSpPr>
        <p:spPr>
          <a:xfrm>
            <a:off x="4681796" y="4202612"/>
            <a:ext cx="1469571" cy="76588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400" dirty="0">
                <a:latin typeface="Calibri"/>
                <a:ea typeface="Calibri"/>
                <a:cs typeface="Calibri"/>
              </a:rPr>
              <a:t>Tradition</a:t>
            </a:r>
          </a:p>
        </p:txBody>
      </p:sp>
      <p:pic>
        <p:nvPicPr>
          <p:cNvPr id="1026" name="Picture 2" descr="Pizza Royalty Free Vector Image - VectorStock">
            <a:extLst>
              <a:ext uri="{FF2B5EF4-FFF2-40B4-BE49-F238E27FC236}">
                <a16:creationId xmlns:a16="http://schemas.microsoft.com/office/drawing/2014/main" id="{BEFCAC19-96A7-7BAF-712A-112FFD7A79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34"/>
          <a:stretch>
            <a:fillRect/>
          </a:stretch>
        </p:blipFill>
        <p:spPr bwMode="auto">
          <a:xfrm>
            <a:off x="3017563" y="5225426"/>
            <a:ext cx="1192983" cy="1169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Vector | Italy flag vector">
            <a:extLst>
              <a:ext uri="{FF2B5EF4-FFF2-40B4-BE49-F238E27FC236}">
                <a16:creationId xmlns:a16="http://schemas.microsoft.com/office/drawing/2014/main" id="{D7D5108F-9C04-A227-FE4F-7185BCB6F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616" y="4958143"/>
            <a:ext cx="1715839" cy="137321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9A961D03-292B-AFF4-0A39-3316AEFD55B9}"/>
              </a:ext>
            </a:extLst>
          </p:cNvPr>
          <p:cNvSpPr txBox="1">
            <a:spLocks/>
          </p:cNvSpPr>
          <p:nvPr/>
        </p:nvSpPr>
        <p:spPr>
          <a:xfrm>
            <a:off x="4894123" y="5427274"/>
            <a:ext cx="914400" cy="76588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b="1" dirty="0">
                <a:latin typeface="Calibri"/>
                <a:ea typeface="Calibri"/>
                <a:cs typeface="Calibri"/>
              </a:rPr>
              <a:t>Sign</a:t>
            </a:r>
            <a:endParaRPr lang="en-US" sz="2400" b="1" dirty="0">
              <a:latin typeface="Calibri"/>
              <a:ea typeface="Calibri"/>
              <a:cs typeface="Calibri"/>
            </a:endParaRPr>
          </a:p>
        </p:txBody>
      </p:sp>
      <p:pic>
        <p:nvPicPr>
          <p:cNvPr id="1030" name="Picture 6" descr="Cartoon Mario">
            <a:extLst>
              <a:ext uri="{FF2B5EF4-FFF2-40B4-BE49-F238E27FC236}">
                <a16:creationId xmlns:a16="http://schemas.microsoft.com/office/drawing/2014/main" id="{BE87ED5D-A3C1-E1FB-8EDB-C5344A822E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360" t="5616" r="26995" b="9016"/>
          <a:stretch>
            <a:fillRect/>
          </a:stretch>
        </p:blipFill>
        <p:spPr bwMode="auto">
          <a:xfrm>
            <a:off x="877085" y="4280996"/>
            <a:ext cx="1155621" cy="211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33F8B-761E-8EFC-424B-C90A20C6C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34057-DB31-B944-65FD-39AB546E74F8}"/>
              </a:ext>
            </a:extLst>
          </p:cNvPr>
          <p:cNvSpPr>
            <a:spLocks noGrp="1"/>
          </p:cNvSpPr>
          <p:nvPr>
            <p:ph type="title"/>
          </p:nvPr>
        </p:nvSpPr>
        <p:spPr>
          <a:xfrm>
            <a:off x="208320" y="220109"/>
            <a:ext cx="8733205" cy="1188720"/>
          </a:xfrm>
        </p:spPr>
        <p:txBody>
          <a:bodyPr>
            <a:normAutofit/>
          </a:bodyPr>
          <a:lstStyle/>
          <a:p>
            <a:r>
              <a:rPr lang="en-US" sz="3600" b="1" dirty="0">
                <a:latin typeface="Aptos"/>
              </a:rPr>
              <a:t>The Peircean-</a:t>
            </a:r>
            <a:r>
              <a:rPr lang="en-US" sz="3600" b="1" dirty="0" err="1">
                <a:latin typeface="Aptos"/>
              </a:rPr>
              <a:t>ochsean</a:t>
            </a:r>
            <a:r>
              <a:rPr lang="en-US" sz="3600" b="1" dirty="0">
                <a:latin typeface="Aptos"/>
              </a:rPr>
              <a:t> sign</a:t>
            </a:r>
          </a:p>
        </p:txBody>
      </p:sp>
      <p:sp>
        <p:nvSpPr>
          <p:cNvPr id="4" name="TextBox 3">
            <a:extLst>
              <a:ext uri="{FF2B5EF4-FFF2-40B4-BE49-F238E27FC236}">
                <a16:creationId xmlns:a16="http://schemas.microsoft.com/office/drawing/2014/main" id="{B1E880B5-80CD-2887-9219-14448421ED1A}"/>
              </a:ext>
            </a:extLst>
          </p:cNvPr>
          <p:cNvSpPr txBox="1"/>
          <p:nvPr/>
        </p:nvSpPr>
        <p:spPr>
          <a:xfrm>
            <a:off x="269630" y="1641877"/>
            <a:ext cx="82764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28600"/>
            <a:r>
              <a:rPr lang="en-US" dirty="0">
                <a:latin typeface="Calibri"/>
                <a:ea typeface="Calibri"/>
                <a:cs typeface="Calibri"/>
              </a:rPr>
              <a:t>E.g. An Italian migrant in England valuing Italian food culture’s emphasis on sustainability, who chooses to shop in local/independent stores rather than supermarkets. </a:t>
            </a:r>
          </a:p>
        </p:txBody>
      </p:sp>
      <p:pic>
        <p:nvPicPr>
          <p:cNvPr id="5" name="Picture 4" descr="A triangle with words on it&#10;&#10;AI-generated content may be incorrect.">
            <a:extLst>
              <a:ext uri="{FF2B5EF4-FFF2-40B4-BE49-F238E27FC236}">
                <a16:creationId xmlns:a16="http://schemas.microsoft.com/office/drawing/2014/main" id="{35872CE3-4D6B-C8F5-C59A-A7CC467D0DCD}"/>
              </a:ext>
            </a:extLst>
          </p:cNvPr>
          <p:cNvPicPr>
            <a:picLocks noChangeAspect="1"/>
          </p:cNvPicPr>
          <p:nvPr/>
        </p:nvPicPr>
        <p:blipFill>
          <a:blip r:embed="rId2"/>
          <a:stretch>
            <a:fillRect/>
          </a:stretch>
        </p:blipFill>
        <p:spPr>
          <a:xfrm>
            <a:off x="2762459" y="2440787"/>
            <a:ext cx="3200400" cy="2095500"/>
          </a:xfrm>
          <a:prstGeom prst="rect">
            <a:avLst/>
          </a:prstGeom>
        </p:spPr>
      </p:pic>
      <p:sp>
        <p:nvSpPr>
          <p:cNvPr id="6" name="TextBox 5">
            <a:extLst>
              <a:ext uri="{FF2B5EF4-FFF2-40B4-BE49-F238E27FC236}">
                <a16:creationId xmlns:a16="http://schemas.microsoft.com/office/drawing/2014/main" id="{90D090CA-38C2-668B-56B3-EA91D8639A56}"/>
              </a:ext>
            </a:extLst>
          </p:cNvPr>
          <p:cNvSpPr txBox="1"/>
          <p:nvPr/>
        </p:nvSpPr>
        <p:spPr>
          <a:xfrm>
            <a:off x="322384" y="4898571"/>
            <a:ext cx="8276492" cy="1569660"/>
          </a:xfrm>
          <a:prstGeom prst="rect">
            <a:avLst/>
          </a:prstGeom>
          <a:noFill/>
          <a:ln w="28575">
            <a:solidFill>
              <a:srgbClr val="BF49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Social categories related to </a:t>
            </a:r>
            <a:r>
              <a:rPr lang="en-US" sz="2400" b="1" dirty="0">
                <a:solidFill>
                  <a:srgbClr val="BF4900"/>
                </a:solidFill>
                <a:latin typeface="Calibri"/>
                <a:ea typeface="Calibri"/>
                <a:cs typeface="Calibri"/>
              </a:rPr>
              <a:t>nationality</a:t>
            </a:r>
            <a:r>
              <a:rPr lang="en-US" sz="2400" dirty="0">
                <a:latin typeface="Calibri"/>
                <a:ea typeface="Calibri"/>
                <a:cs typeface="Calibri"/>
              </a:rPr>
              <a:t> are </a:t>
            </a:r>
            <a:r>
              <a:rPr lang="en-US" sz="2400" b="1" dirty="0">
                <a:solidFill>
                  <a:srgbClr val="BF4900"/>
                </a:solidFill>
                <a:latin typeface="Calibri"/>
                <a:ea typeface="Calibri"/>
                <a:cs typeface="Calibri"/>
              </a:rPr>
              <a:t>indexically constituted </a:t>
            </a:r>
            <a:r>
              <a:rPr lang="en-US" sz="2400" dirty="0">
                <a:latin typeface="Calibri"/>
                <a:ea typeface="Calibri"/>
                <a:cs typeface="Calibri"/>
              </a:rPr>
              <a:t>through food practices through the </a:t>
            </a:r>
            <a:r>
              <a:rPr lang="en-US" sz="2400" b="1" dirty="0">
                <a:solidFill>
                  <a:srgbClr val="BF4900"/>
                </a:solidFill>
                <a:latin typeface="Calibri"/>
                <a:ea typeface="Calibri"/>
                <a:cs typeface="Calibri"/>
              </a:rPr>
              <a:t>intermediary</a:t>
            </a:r>
            <a:r>
              <a:rPr lang="en-US" sz="2400" dirty="0">
                <a:latin typeface="Calibri"/>
                <a:ea typeface="Calibri"/>
                <a:cs typeface="Calibri"/>
              </a:rPr>
              <a:t> of values, beliefs, stances, embodied </a:t>
            </a:r>
            <a:r>
              <a:rPr lang="en-US" sz="2400" dirty="0" err="1">
                <a:latin typeface="Calibri"/>
                <a:ea typeface="Calibri"/>
                <a:cs typeface="Calibri"/>
              </a:rPr>
              <a:t>behaviours</a:t>
            </a:r>
            <a:r>
              <a:rPr lang="en-US" sz="2400" dirty="0">
                <a:latin typeface="Calibri"/>
                <a:ea typeface="Calibri"/>
                <a:cs typeface="Calibri"/>
              </a:rPr>
              <a:t> and social activities.</a:t>
            </a:r>
          </a:p>
        </p:txBody>
      </p:sp>
    </p:spTree>
    <p:extLst>
      <p:ext uri="{BB962C8B-B14F-4D97-AF65-F5344CB8AC3E}">
        <p14:creationId xmlns:p14="http://schemas.microsoft.com/office/powerpoint/2010/main" val="252978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16A6-6CF8-E6F2-894B-82A6414AD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59ADA-C877-3176-4144-1184B409A3AD}"/>
              </a:ext>
            </a:extLst>
          </p:cNvPr>
          <p:cNvSpPr>
            <a:spLocks noGrp="1"/>
          </p:cNvSpPr>
          <p:nvPr>
            <p:ph type="title"/>
          </p:nvPr>
        </p:nvSpPr>
        <p:spPr>
          <a:xfrm>
            <a:off x="208320" y="220109"/>
            <a:ext cx="8733205" cy="1188720"/>
          </a:xfrm>
        </p:spPr>
        <p:txBody>
          <a:bodyPr/>
          <a:lstStyle/>
          <a:p>
            <a:r>
              <a:rPr lang="en-US" sz="3600" b="1" dirty="0" err="1">
                <a:latin typeface="Aptos"/>
              </a:rPr>
              <a:t>Enregisterment</a:t>
            </a:r>
            <a:endParaRPr sz="3600" b="1" dirty="0">
              <a:latin typeface="Aptos"/>
            </a:endParaRPr>
          </a:p>
        </p:txBody>
      </p:sp>
      <p:sp>
        <p:nvSpPr>
          <p:cNvPr id="4" name="TextBox 3">
            <a:extLst>
              <a:ext uri="{FF2B5EF4-FFF2-40B4-BE49-F238E27FC236}">
                <a16:creationId xmlns:a16="http://schemas.microsoft.com/office/drawing/2014/main" id="{244BDCD5-1ECB-BB40-7602-D76E8056DC1F}"/>
              </a:ext>
            </a:extLst>
          </p:cNvPr>
          <p:cNvSpPr txBox="1"/>
          <p:nvPr/>
        </p:nvSpPr>
        <p:spPr>
          <a:xfrm>
            <a:off x="445476" y="2132816"/>
            <a:ext cx="2321170" cy="512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n-US" sz="2400" dirty="0">
                <a:solidFill>
                  <a:srgbClr val="262626"/>
                </a:solidFill>
                <a:latin typeface="Calibri"/>
                <a:cs typeface="Segoe UI"/>
              </a:rPr>
              <a:t> </a:t>
            </a:r>
            <a:r>
              <a:rPr lang="en-US" sz="2400" dirty="0" err="1">
                <a:solidFill>
                  <a:srgbClr val="262626"/>
                </a:solidFill>
                <a:latin typeface="Calibri"/>
                <a:cs typeface="Segoe UI"/>
              </a:rPr>
              <a:t>Italianness</a:t>
            </a:r>
            <a:endParaRPr lang="en-US" sz="2400" dirty="0">
              <a:latin typeface="Calibri"/>
              <a:ea typeface="Calibri"/>
              <a:cs typeface="Segoe UI"/>
            </a:endParaRPr>
          </a:p>
          <a:p>
            <a:pPr>
              <a:lnSpc>
                <a:spcPts val="1350"/>
              </a:lnSpc>
            </a:pPr>
            <a:r>
              <a:rPr lang="en-US" dirty="0">
                <a:cs typeface="Segoe UI"/>
              </a:rPr>
              <a:t>​</a:t>
            </a:r>
          </a:p>
        </p:txBody>
      </p:sp>
      <p:pic>
        <p:nvPicPr>
          <p:cNvPr id="5" name="Picture 4" descr="Image result for pizza napoletana">
            <a:extLst>
              <a:ext uri="{FF2B5EF4-FFF2-40B4-BE49-F238E27FC236}">
                <a16:creationId xmlns:a16="http://schemas.microsoft.com/office/drawing/2014/main" id="{941D9E23-0594-01DE-45A4-9689DCC55CA8}"/>
              </a:ext>
            </a:extLst>
          </p:cNvPr>
          <p:cNvPicPr>
            <a:picLocks noChangeAspect="1"/>
          </p:cNvPicPr>
          <p:nvPr/>
        </p:nvPicPr>
        <p:blipFill>
          <a:blip r:embed="rId2"/>
          <a:stretch>
            <a:fillRect/>
          </a:stretch>
        </p:blipFill>
        <p:spPr>
          <a:xfrm>
            <a:off x="908538" y="3270435"/>
            <a:ext cx="3663462" cy="1680797"/>
          </a:xfrm>
          <a:prstGeom prst="rect">
            <a:avLst/>
          </a:prstGeom>
        </p:spPr>
      </p:pic>
      <p:pic>
        <p:nvPicPr>
          <p:cNvPr id="7" name="Picture 6" descr="A pizza with pineapples and bacon&#10;&#10;AI-generated content may be incorrect.">
            <a:extLst>
              <a:ext uri="{FF2B5EF4-FFF2-40B4-BE49-F238E27FC236}">
                <a16:creationId xmlns:a16="http://schemas.microsoft.com/office/drawing/2014/main" id="{BB205D67-6760-23C3-CE32-BCA3BACF3C23}"/>
              </a:ext>
            </a:extLst>
          </p:cNvPr>
          <p:cNvPicPr>
            <a:picLocks noChangeAspect="1"/>
          </p:cNvPicPr>
          <p:nvPr/>
        </p:nvPicPr>
        <p:blipFill>
          <a:blip r:embed="rId3"/>
          <a:stretch>
            <a:fillRect/>
          </a:stretch>
        </p:blipFill>
        <p:spPr>
          <a:xfrm>
            <a:off x="5267847" y="2389007"/>
            <a:ext cx="3019425" cy="2562225"/>
          </a:xfrm>
          <a:prstGeom prst="rect">
            <a:avLst/>
          </a:prstGeom>
        </p:spPr>
      </p:pic>
      <p:sp>
        <p:nvSpPr>
          <p:cNvPr id="8" name="TextBox 7">
            <a:extLst>
              <a:ext uri="{FF2B5EF4-FFF2-40B4-BE49-F238E27FC236}">
                <a16:creationId xmlns:a16="http://schemas.microsoft.com/office/drawing/2014/main" id="{691972C8-DD50-14CE-B7C2-5497D1493BC4}"/>
              </a:ext>
            </a:extLst>
          </p:cNvPr>
          <p:cNvSpPr txBox="1"/>
          <p:nvPr/>
        </p:nvSpPr>
        <p:spPr>
          <a:xfrm>
            <a:off x="5267847" y="5708039"/>
            <a:ext cx="2321170" cy="512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n-US" sz="2400" dirty="0">
                <a:solidFill>
                  <a:srgbClr val="262626"/>
                </a:solidFill>
                <a:latin typeface="Calibri"/>
                <a:cs typeface="Segoe UI"/>
              </a:rPr>
              <a:t> </a:t>
            </a:r>
            <a:r>
              <a:rPr lang="en-US" sz="2400" dirty="0" err="1">
                <a:solidFill>
                  <a:srgbClr val="262626"/>
                </a:solidFill>
                <a:latin typeface="Calibri"/>
                <a:cs typeface="Segoe UI"/>
              </a:rPr>
              <a:t>Italianness</a:t>
            </a:r>
            <a:endParaRPr lang="en-US" sz="2400" dirty="0">
              <a:latin typeface="Calibri"/>
              <a:ea typeface="Calibri"/>
              <a:cs typeface="Segoe UI"/>
            </a:endParaRPr>
          </a:p>
          <a:p>
            <a:pPr>
              <a:lnSpc>
                <a:spcPts val="1350"/>
              </a:lnSpc>
            </a:pPr>
            <a:r>
              <a:rPr lang="en-US" dirty="0">
                <a:cs typeface="Segoe UI"/>
              </a:rPr>
              <a:t>​</a:t>
            </a:r>
          </a:p>
        </p:txBody>
      </p:sp>
      <p:pic>
        <p:nvPicPr>
          <p:cNvPr id="9" name="Picture 8" descr="A green check mark on a white background&#10;&#10;AI-generated content may be incorrect.">
            <a:extLst>
              <a:ext uri="{FF2B5EF4-FFF2-40B4-BE49-F238E27FC236}">
                <a16:creationId xmlns:a16="http://schemas.microsoft.com/office/drawing/2014/main" id="{13C1C281-1D57-3EED-30BE-0067CE0C799D}"/>
              </a:ext>
            </a:extLst>
          </p:cNvPr>
          <p:cNvPicPr>
            <a:picLocks noChangeAspect="1"/>
          </p:cNvPicPr>
          <p:nvPr/>
        </p:nvPicPr>
        <p:blipFill>
          <a:blip r:embed="rId4"/>
          <a:stretch>
            <a:fillRect/>
          </a:stretch>
        </p:blipFill>
        <p:spPr>
          <a:xfrm>
            <a:off x="2646903" y="1964412"/>
            <a:ext cx="643304" cy="849191"/>
          </a:xfrm>
          <a:prstGeom prst="rect">
            <a:avLst/>
          </a:prstGeom>
        </p:spPr>
      </p:pic>
      <p:pic>
        <p:nvPicPr>
          <p:cNvPr id="10" name="Picture 9" descr="A red x symbol on a white background&#10;&#10;AI-generated content may be incorrect.">
            <a:extLst>
              <a:ext uri="{FF2B5EF4-FFF2-40B4-BE49-F238E27FC236}">
                <a16:creationId xmlns:a16="http://schemas.microsoft.com/office/drawing/2014/main" id="{82FADEE0-877A-E41B-4134-34C55A02E316}"/>
              </a:ext>
            </a:extLst>
          </p:cNvPr>
          <p:cNvPicPr>
            <a:picLocks noChangeAspect="1"/>
          </p:cNvPicPr>
          <p:nvPr/>
        </p:nvPicPr>
        <p:blipFill>
          <a:blip r:embed="rId5"/>
          <a:stretch>
            <a:fillRect/>
          </a:stretch>
        </p:blipFill>
        <p:spPr>
          <a:xfrm>
            <a:off x="7220106" y="5491393"/>
            <a:ext cx="737822" cy="729030"/>
          </a:xfrm>
          <a:prstGeom prst="rect">
            <a:avLst/>
          </a:prstGeom>
        </p:spPr>
      </p:pic>
    </p:spTree>
    <p:extLst>
      <p:ext uri="{BB962C8B-B14F-4D97-AF65-F5344CB8AC3E}">
        <p14:creationId xmlns:p14="http://schemas.microsoft.com/office/powerpoint/2010/main" val="37413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4099-5CEE-D15B-AB52-2866ECE0D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A3F7B-8DDA-18C5-A75F-DBFC603C2E41}"/>
              </a:ext>
            </a:extLst>
          </p:cNvPr>
          <p:cNvSpPr>
            <a:spLocks noGrp="1"/>
          </p:cNvSpPr>
          <p:nvPr>
            <p:ph type="title"/>
          </p:nvPr>
        </p:nvSpPr>
        <p:spPr>
          <a:xfrm>
            <a:off x="304153" y="380378"/>
            <a:ext cx="8541539" cy="1188720"/>
          </a:xfrm>
        </p:spPr>
        <p:txBody>
          <a:bodyPr>
            <a:noAutofit/>
          </a:bodyPr>
          <a:lstStyle/>
          <a:p>
            <a:r>
              <a:rPr lang="en-US" sz="3600" b="1" dirty="0">
                <a:latin typeface="Aptos"/>
              </a:rPr>
              <a:t>Crossing</a:t>
            </a:r>
            <a:endParaRPr lang="en-US" dirty="0"/>
          </a:p>
        </p:txBody>
      </p:sp>
      <p:sp>
        <p:nvSpPr>
          <p:cNvPr id="4" name="Content Placeholder 2">
            <a:extLst>
              <a:ext uri="{FF2B5EF4-FFF2-40B4-BE49-F238E27FC236}">
                <a16:creationId xmlns:a16="http://schemas.microsoft.com/office/drawing/2014/main" id="{D951E9CE-3800-8097-8773-9A717F774051}"/>
              </a:ext>
            </a:extLst>
          </p:cNvPr>
          <p:cNvSpPr>
            <a:spLocks noGrp="1"/>
          </p:cNvSpPr>
          <p:nvPr>
            <p:ph idx="1"/>
          </p:nvPr>
        </p:nvSpPr>
        <p:spPr>
          <a:xfrm>
            <a:off x="304154" y="1992545"/>
            <a:ext cx="8842503" cy="1760257"/>
          </a:xfrm>
        </p:spPr>
        <p:txBody>
          <a:bodyPr vert="horz" lIns="91440" tIns="45720" rIns="91440" bIns="45720" rtlCol="0" anchor="t">
            <a:noAutofit/>
          </a:bodyPr>
          <a:lstStyle/>
          <a:p>
            <a:pPr>
              <a:buNone/>
            </a:pPr>
            <a:r>
              <a:rPr lang="en-US" sz="2400" b="1" dirty="0">
                <a:latin typeface="Calibri"/>
                <a:ea typeface="Calibri"/>
                <a:cs typeface="Calibri"/>
              </a:rPr>
              <a:t>Rampton </a:t>
            </a:r>
            <a:r>
              <a:rPr lang="en-US" sz="2400" dirty="0">
                <a:latin typeface="Calibri"/>
                <a:ea typeface="Calibri"/>
                <a:cs typeface="Calibri"/>
              </a:rPr>
              <a:t>(1995, p. 485): </a:t>
            </a:r>
            <a:endParaRPr lang="en-US" sz="2400" dirty="0">
              <a:latin typeface="Gill Sans MT"/>
              <a:ea typeface="Calibri"/>
              <a:cs typeface="Calibri"/>
            </a:endParaRPr>
          </a:p>
          <a:p>
            <a:pPr>
              <a:buNone/>
            </a:pPr>
            <a:r>
              <a:rPr lang="en-US" sz="2400" dirty="0">
                <a:latin typeface="Calibri"/>
                <a:ea typeface="Calibri"/>
                <a:cs typeface="Calibri"/>
              </a:rPr>
              <a:t>"</a:t>
            </a:r>
            <a:r>
              <a:rPr lang="en-US" sz="2400" b="1" dirty="0">
                <a:solidFill>
                  <a:srgbClr val="BF4900"/>
                </a:solidFill>
                <a:latin typeface="Calibri"/>
                <a:ea typeface="Calibri"/>
                <a:cs typeface="Calibri"/>
              </a:rPr>
              <a:t>Code alternation</a:t>
            </a:r>
            <a:r>
              <a:rPr lang="en-US" sz="2400" dirty="0">
                <a:latin typeface="Calibri"/>
                <a:ea typeface="+mn-lt"/>
                <a:cs typeface="+mn-lt"/>
              </a:rPr>
              <a:t> by people who are </a:t>
            </a:r>
            <a:r>
              <a:rPr lang="en-US" sz="2400" b="1" dirty="0">
                <a:solidFill>
                  <a:srgbClr val="BF4900"/>
                </a:solidFill>
                <a:latin typeface="Calibri"/>
                <a:ea typeface="Calibri"/>
                <a:cs typeface="Calibri"/>
              </a:rPr>
              <a:t>not accepted members</a:t>
            </a:r>
            <a:r>
              <a:rPr lang="en-US" sz="2400" dirty="0">
                <a:latin typeface="Calibri"/>
                <a:ea typeface="+mn-lt"/>
                <a:cs typeface="+mn-lt"/>
              </a:rPr>
              <a:t> of the group associated with the second language that they are using."</a:t>
            </a:r>
            <a:endParaRPr lang="en-US" sz="2400" dirty="0">
              <a:latin typeface="Gill Sans MT"/>
              <a:ea typeface="Calibri"/>
              <a:cs typeface="Calibri"/>
            </a:endParaRPr>
          </a:p>
          <a:p>
            <a:pPr marL="0" indent="0">
              <a:buNone/>
            </a:pPr>
            <a:endParaRPr lang="en-US" sz="2400" dirty="0">
              <a:latin typeface="Calibri"/>
              <a:ea typeface="Calibri"/>
              <a:cs typeface="Calibri"/>
            </a:endParaRPr>
          </a:p>
        </p:txBody>
      </p:sp>
      <p:sp>
        <p:nvSpPr>
          <p:cNvPr id="5" name="TextBox 4">
            <a:extLst>
              <a:ext uri="{FF2B5EF4-FFF2-40B4-BE49-F238E27FC236}">
                <a16:creationId xmlns:a16="http://schemas.microsoft.com/office/drawing/2014/main" id="{08D36611-296D-3F9F-F191-7DD6AC1A96A9}"/>
              </a:ext>
            </a:extLst>
          </p:cNvPr>
          <p:cNvSpPr txBox="1"/>
          <p:nvPr/>
        </p:nvSpPr>
        <p:spPr>
          <a:xfrm>
            <a:off x="212271" y="3606273"/>
            <a:ext cx="8719457"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latin typeface="Calibri"/>
                <a:ea typeface="Calibri"/>
                <a:cs typeface="Calibri"/>
              </a:rPr>
              <a:t>An Italian in England regularly having English breakfast instead of coffee and biscuits</a:t>
            </a:r>
          </a:p>
          <a:p>
            <a:pPr marL="342900" indent="-342900">
              <a:buFont typeface="Arial" panose="020B0604020202020204" pitchFamily="34" charset="0"/>
              <a:buChar char="•"/>
            </a:pPr>
            <a:r>
              <a:rPr lang="en-US" sz="2400" dirty="0">
                <a:solidFill>
                  <a:srgbClr val="000000"/>
                </a:solidFill>
                <a:latin typeface="Calibri"/>
                <a:ea typeface="Calibri"/>
                <a:cs typeface="Calibri"/>
              </a:rPr>
              <a:t>An Italian in England inspired by Indian friends to cook with coriander instead of parsley</a:t>
            </a:r>
          </a:p>
        </p:txBody>
      </p:sp>
      <p:pic>
        <p:nvPicPr>
          <p:cNvPr id="6" name="Picture 5" descr="A close up of a bunch of parsley&#10;&#10;AI-generated content may be incorrect.">
            <a:extLst>
              <a:ext uri="{FF2B5EF4-FFF2-40B4-BE49-F238E27FC236}">
                <a16:creationId xmlns:a16="http://schemas.microsoft.com/office/drawing/2014/main" id="{78293108-83B9-F9BF-9B24-A53793E48ADF}"/>
              </a:ext>
            </a:extLst>
          </p:cNvPr>
          <p:cNvPicPr>
            <a:picLocks noChangeAspect="1"/>
          </p:cNvPicPr>
          <p:nvPr/>
        </p:nvPicPr>
        <p:blipFill>
          <a:blip r:embed="rId2"/>
          <a:srcRect l="-489" r="-1018" b="13559"/>
          <a:stretch>
            <a:fillRect/>
          </a:stretch>
        </p:blipFill>
        <p:spPr>
          <a:xfrm>
            <a:off x="4049486" y="5338603"/>
            <a:ext cx="2290769" cy="1251672"/>
          </a:xfrm>
          <a:prstGeom prst="rect">
            <a:avLst/>
          </a:prstGeom>
        </p:spPr>
      </p:pic>
      <p:pic>
        <p:nvPicPr>
          <p:cNvPr id="8" name="Picture 7" descr="A croissant and coffee on plates&#10;&#10;AI-generated content may be incorrect.">
            <a:extLst>
              <a:ext uri="{FF2B5EF4-FFF2-40B4-BE49-F238E27FC236}">
                <a16:creationId xmlns:a16="http://schemas.microsoft.com/office/drawing/2014/main" id="{6AA042EE-70BA-A9E4-B565-9B45F112D146}"/>
              </a:ext>
            </a:extLst>
          </p:cNvPr>
          <p:cNvPicPr>
            <a:picLocks noChangeAspect="1"/>
          </p:cNvPicPr>
          <p:nvPr/>
        </p:nvPicPr>
        <p:blipFill>
          <a:blip r:embed="rId3"/>
          <a:stretch>
            <a:fillRect/>
          </a:stretch>
        </p:blipFill>
        <p:spPr>
          <a:xfrm flipH="1">
            <a:off x="717244" y="5343850"/>
            <a:ext cx="1215644" cy="1133772"/>
          </a:xfrm>
          <a:prstGeom prst="rect">
            <a:avLst/>
          </a:prstGeom>
        </p:spPr>
      </p:pic>
      <p:pic>
        <p:nvPicPr>
          <p:cNvPr id="9" name="Picture 8" descr="A pan of food with two cups of liquid&#10;&#10;AI-generated content may be incorrect.">
            <a:extLst>
              <a:ext uri="{FF2B5EF4-FFF2-40B4-BE49-F238E27FC236}">
                <a16:creationId xmlns:a16="http://schemas.microsoft.com/office/drawing/2014/main" id="{61ADA504-D868-3F7A-B615-EC3B68F3FF93}"/>
              </a:ext>
            </a:extLst>
          </p:cNvPr>
          <p:cNvPicPr>
            <a:picLocks noChangeAspect="1"/>
          </p:cNvPicPr>
          <p:nvPr/>
        </p:nvPicPr>
        <p:blipFill>
          <a:blip r:embed="rId4"/>
          <a:stretch>
            <a:fillRect/>
          </a:stretch>
        </p:blipFill>
        <p:spPr>
          <a:xfrm flipH="1">
            <a:off x="1932888" y="5338603"/>
            <a:ext cx="1511622" cy="1139019"/>
          </a:xfrm>
          <a:prstGeom prst="rect">
            <a:avLst/>
          </a:prstGeom>
        </p:spPr>
      </p:pic>
    </p:spTree>
    <p:extLst>
      <p:ext uri="{BB962C8B-B14F-4D97-AF65-F5344CB8AC3E}">
        <p14:creationId xmlns:p14="http://schemas.microsoft.com/office/powerpoint/2010/main" val="37288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1B4D9E30943A4AA507A1463F630B75" ma:contentTypeVersion="4" ma:contentTypeDescription="Create a new document." ma:contentTypeScope="" ma:versionID="8b832178b7c38694c32bdd234e217b3f">
  <xsd:schema xmlns:xsd="http://www.w3.org/2001/XMLSchema" xmlns:xs="http://www.w3.org/2001/XMLSchema" xmlns:p="http://schemas.microsoft.com/office/2006/metadata/properties" xmlns:ns2="4603c65a-743c-4af1-80af-8a5b33795745" targetNamespace="http://schemas.microsoft.com/office/2006/metadata/properties" ma:root="true" ma:fieldsID="385ff1cae70e20e345d414663a7ecaba" ns2:_="">
    <xsd:import namespace="4603c65a-743c-4af1-80af-8a5b337957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3c65a-743c-4af1-80af-8a5b33795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47E35-4902-49A1-9E63-5560A2177030}">
  <ds:schemaRefs>
    <ds:schemaRef ds:uri="4603c65a-743c-4af1-80af-8a5b337957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8745B7-E895-443D-AB11-9385E9095438}">
  <ds:schemaRefs>
    <ds:schemaRef ds:uri="4603c65a-743c-4af1-80af-8a5b337957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303E3E-5213-47A4-A0EF-083EAC315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65</TotalTime>
  <Words>2481</Words>
  <Application>Microsoft Macintosh PowerPoint</Application>
  <PresentationFormat>On-screen Show (4:3)</PresentationFormat>
  <Paragraphs>194</Paragraphs>
  <Slides>22</Slides>
  <Notes>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Gill Sans MT</vt:lpstr>
      <vt:lpstr>Segoe UI</vt:lpstr>
      <vt:lpstr>Symbol</vt:lpstr>
      <vt:lpstr>Wingdings</vt:lpstr>
      <vt:lpstr>Parcel</vt:lpstr>
      <vt:lpstr>Deviance and Belonging: Transgressing the Borders of Italianness in Migration</vt:lpstr>
      <vt:lpstr>PowerPoint Presentation</vt:lpstr>
      <vt:lpstr>Border as Method </vt:lpstr>
      <vt:lpstr>From Metaphor to Method</vt:lpstr>
      <vt:lpstr>Sociolinguistics &amp; Semiotics</vt:lpstr>
      <vt:lpstr>Sociolinguistics &amp; Semiotics</vt:lpstr>
      <vt:lpstr>The Peircean-ochsean sign</vt:lpstr>
      <vt:lpstr>Enregisterment</vt:lpstr>
      <vt:lpstr>Crossing</vt:lpstr>
      <vt:lpstr>Our data</vt:lpstr>
      <vt:lpstr>A case study</vt:lpstr>
      <vt:lpstr>Valerio Giorgi</vt:lpstr>
      <vt:lpstr>PowerPoint Presentation</vt:lpstr>
      <vt:lpstr>PowerPoint Presentation</vt:lpstr>
      <vt:lpstr>Valerio’s Britalian identity</vt:lpstr>
      <vt:lpstr>contribution</vt:lpstr>
      <vt:lpstr>Conclusion &amp; Future Directions: BAM --&gt; SS</vt:lpstr>
      <vt:lpstr>Conclusion &amp; Future Directions: SS --&gt; BAM</vt:lpstr>
      <vt:lpstr>Thank you!</vt:lpstr>
      <vt:lpstr>PowerPoint Presentation</vt:lpstr>
      <vt:lpstr>SOCIOSEMIOTIC CONCEPTS IIi</vt:lpstr>
      <vt:lpstr>SOCIOSEMIOTIC CONCEPTS IV</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Caterina</dc:creator>
  <cp:keywords/>
  <dc:description>generated using python-pptx</dc:description>
  <cp:lastModifiedBy>Hampton, Jessica</cp:lastModifiedBy>
  <cp:revision>8</cp:revision>
  <dcterms:created xsi:type="dcterms:W3CDTF">2013-01-27T09:14:16Z</dcterms:created>
  <dcterms:modified xsi:type="dcterms:W3CDTF">2025-09-07T15:56:00Z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0x010100651B4D9E30943A4AA507A1463F630B75</vt:lpwstr>
  </property>
</Properties>
</file>